
<file path=[Content_Types].xml><?xml version="1.0" encoding="utf-8"?>
<Types xmlns="http://schemas.openxmlformats.org/package/2006/content-types">
  <Default Extension="png" ContentType="image/png"/>
  <Default Extension="mp3" ContentType="audio/mpe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tags/tag5.xml" ContentType="application/vnd.openxmlformats-officedocument.presentationml.tags+xml"/>
  <Override PartName="/ppt/notesSlides/notesSlide8.xml" ContentType="application/vnd.openxmlformats-officedocument.presentationml.notesSlide+xml"/>
  <Override PartName="/ppt/tags/tag6.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7"/>
  </p:notesMasterIdLst>
  <p:handoutMasterIdLst>
    <p:handoutMasterId r:id="rId18"/>
  </p:handoutMasterIdLst>
  <p:sldIdLst>
    <p:sldId id="256" r:id="rId5"/>
    <p:sldId id="261" r:id="rId6"/>
    <p:sldId id="305" r:id="rId7"/>
    <p:sldId id="306" r:id="rId8"/>
    <p:sldId id="282" r:id="rId9"/>
    <p:sldId id="307" r:id="rId10"/>
    <p:sldId id="284" r:id="rId11"/>
    <p:sldId id="304" r:id="rId12"/>
    <p:sldId id="285" r:id="rId13"/>
    <p:sldId id="365" r:id="rId14"/>
    <p:sldId id="260" r:id="rId15"/>
    <p:sldId id="258" r:id="rId1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660033"/>
    <a:srgbClr val="FF6600"/>
    <a:srgbClr val="E78E35"/>
    <a:srgbClr val="DEA900"/>
    <a:srgbClr val="CC0000"/>
    <a:srgbClr val="360036"/>
    <a:srgbClr val="640064"/>
    <a:srgbClr val="660066"/>
    <a:srgbClr val="4200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63" autoAdjust="0"/>
    <p:restoredTop sz="71043" autoAdjust="0"/>
  </p:normalViewPr>
  <p:slideViewPr>
    <p:cSldViewPr>
      <p:cViewPr varScale="1">
        <p:scale>
          <a:sx n="61" d="100"/>
          <a:sy n="61" d="100"/>
        </p:scale>
        <p:origin x="840" y="5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1" d="100"/>
          <a:sy n="51" d="100"/>
        </p:scale>
        <p:origin x="2624"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e Chong OON (NP)" userId="19b35abc-dbd4-44ab-bb9c-b5c8515f4157" providerId="ADAL" clId="{A22C2682-320E-47C4-A2CC-AA0879908428}"/>
  </pc:docChgLst>
  <pc:docChgLst>
    <pc:chgData name="Wee Chong OON (NP)" userId="19b35abc-dbd4-44ab-bb9c-b5c8515f4157" providerId="ADAL" clId="{A2A6A91E-ADFB-4FFC-A29D-77A9B55C6C99}"/>
    <pc:docChg chg="modSld modMainMaster">
      <pc:chgData name="Wee Chong OON (NP)" userId="19b35abc-dbd4-44ab-bb9c-b5c8515f4157" providerId="ADAL" clId="{A2A6A91E-ADFB-4FFC-A29D-77A9B55C6C99}" dt="2022-04-27T05:49:16.240" v="14"/>
      <pc:docMkLst>
        <pc:docMk/>
      </pc:docMkLst>
      <pc:sldChg chg="modTransition">
        <pc:chgData name="Wee Chong OON (NP)" userId="19b35abc-dbd4-44ab-bb9c-b5c8515f4157" providerId="ADAL" clId="{A2A6A91E-ADFB-4FFC-A29D-77A9B55C6C99}" dt="2022-04-27T05:27:05.040" v="0"/>
        <pc:sldMkLst>
          <pc:docMk/>
          <pc:sldMk cId="0" sldId="256"/>
        </pc:sldMkLst>
      </pc:sldChg>
      <pc:sldChg chg="modTransition">
        <pc:chgData name="Wee Chong OON (NP)" userId="19b35abc-dbd4-44ab-bb9c-b5c8515f4157" providerId="ADAL" clId="{A2A6A91E-ADFB-4FFC-A29D-77A9B55C6C99}" dt="2022-04-27T05:27:05.040" v="0"/>
        <pc:sldMkLst>
          <pc:docMk/>
          <pc:sldMk cId="936700733" sldId="258"/>
        </pc:sldMkLst>
      </pc:sldChg>
      <pc:sldChg chg="modTransition">
        <pc:chgData name="Wee Chong OON (NP)" userId="19b35abc-dbd4-44ab-bb9c-b5c8515f4157" providerId="ADAL" clId="{A2A6A91E-ADFB-4FFC-A29D-77A9B55C6C99}" dt="2022-04-27T05:27:05.040" v="0"/>
        <pc:sldMkLst>
          <pc:docMk/>
          <pc:sldMk cId="3547944164" sldId="260"/>
        </pc:sldMkLst>
      </pc:sldChg>
      <pc:sldChg chg="addSp delSp modSp modTransition">
        <pc:chgData name="Wee Chong OON (NP)" userId="19b35abc-dbd4-44ab-bb9c-b5c8515f4157" providerId="ADAL" clId="{A2A6A91E-ADFB-4FFC-A29D-77A9B55C6C99}" dt="2022-04-27T05:49:16.240" v="14"/>
        <pc:sldMkLst>
          <pc:docMk/>
          <pc:sldMk cId="3531562240" sldId="261"/>
        </pc:sldMkLst>
        <pc:picChg chg="add mod">
          <ac:chgData name="Wee Chong OON (NP)" userId="19b35abc-dbd4-44ab-bb9c-b5c8515f4157" providerId="ADAL" clId="{A2A6A91E-ADFB-4FFC-A29D-77A9B55C6C99}" dt="2022-04-27T05:49:16.240" v="14"/>
          <ac:picMkLst>
            <pc:docMk/>
            <pc:sldMk cId="3531562240" sldId="261"/>
            <ac:picMk id="4" creationId="{6239CDDC-2112-4AF3-9958-7D5D8C4924DE}"/>
          </ac:picMkLst>
        </pc:picChg>
        <pc:picChg chg="del">
          <ac:chgData name="Wee Chong OON (NP)" userId="19b35abc-dbd4-44ab-bb9c-b5c8515f4157" providerId="ADAL" clId="{A2A6A91E-ADFB-4FFC-A29D-77A9B55C6C99}" dt="2022-04-27T05:49:16.240" v="14"/>
          <ac:picMkLst>
            <pc:docMk/>
            <pc:sldMk cId="3531562240" sldId="261"/>
            <ac:picMk id="5" creationId="{DF03C263-7C77-4EFA-B557-C0DAEA561F6F}"/>
          </ac:picMkLst>
        </pc:picChg>
      </pc:sldChg>
      <pc:sldChg chg="modTransition">
        <pc:chgData name="Wee Chong OON (NP)" userId="19b35abc-dbd4-44ab-bb9c-b5c8515f4157" providerId="ADAL" clId="{A2A6A91E-ADFB-4FFC-A29D-77A9B55C6C99}" dt="2022-04-27T05:27:05.040" v="0"/>
        <pc:sldMkLst>
          <pc:docMk/>
          <pc:sldMk cId="2655826119" sldId="282"/>
        </pc:sldMkLst>
      </pc:sldChg>
      <pc:sldChg chg="modTransition">
        <pc:chgData name="Wee Chong OON (NP)" userId="19b35abc-dbd4-44ab-bb9c-b5c8515f4157" providerId="ADAL" clId="{A2A6A91E-ADFB-4FFC-A29D-77A9B55C6C99}" dt="2022-04-27T05:27:05.040" v="0"/>
        <pc:sldMkLst>
          <pc:docMk/>
          <pc:sldMk cId="715092261" sldId="284"/>
        </pc:sldMkLst>
      </pc:sldChg>
      <pc:sldChg chg="modTransition">
        <pc:chgData name="Wee Chong OON (NP)" userId="19b35abc-dbd4-44ab-bb9c-b5c8515f4157" providerId="ADAL" clId="{A2A6A91E-ADFB-4FFC-A29D-77A9B55C6C99}" dt="2022-04-27T05:27:05.040" v="0"/>
        <pc:sldMkLst>
          <pc:docMk/>
          <pc:sldMk cId="1979565405" sldId="285"/>
        </pc:sldMkLst>
      </pc:sldChg>
      <pc:sldChg chg="modTransition">
        <pc:chgData name="Wee Chong OON (NP)" userId="19b35abc-dbd4-44ab-bb9c-b5c8515f4157" providerId="ADAL" clId="{A2A6A91E-ADFB-4FFC-A29D-77A9B55C6C99}" dt="2022-04-27T05:27:05.040" v="0"/>
        <pc:sldMkLst>
          <pc:docMk/>
          <pc:sldMk cId="87778524" sldId="304"/>
        </pc:sldMkLst>
      </pc:sldChg>
      <pc:sldChg chg="addSp delSp modSp modTransition modAnim">
        <pc:chgData name="Wee Chong OON (NP)" userId="19b35abc-dbd4-44ab-bb9c-b5c8515f4157" providerId="ADAL" clId="{A2A6A91E-ADFB-4FFC-A29D-77A9B55C6C99}" dt="2022-04-27T05:40:01.084" v="9"/>
        <pc:sldMkLst>
          <pc:docMk/>
          <pc:sldMk cId="2411024303" sldId="305"/>
        </pc:sldMkLst>
        <pc:picChg chg="add del mod">
          <ac:chgData name="Wee Chong OON (NP)" userId="19b35abc-dbd4-44ab-bb9c-b5c8515f4157" providerId="ADAL" clId="{A2A6A91E-ADFB-4FFC-A29D-77A9B55C6C99}" dt="2022-04-27T05:37:00.644" v="8"/>
          <ac:picMkLst>
            <pc:docMk/>
            <pc:sldMk cId="2411024303" sldId="305"/>
            <ac:picMk id="3" creationId="{863E9E3E-3D66-4C7E-A644-F1D9D2BA90A0}"/>
          </ac:picMkLst>
        </pc:picChg>
        <pc:picChg chg="add del mod">
          <ac:chgData name="Wee Chong OON (NP)" userId="19b35abc-dbd4-44ab-bb9c-b5c8515f4157" providerId="ADAL" clId="{A2A6A91E-ADFB-4FFC-A29D-77A9B55C6C99}" dt="2022-04-27T05:40:01.084" v="9"/>
          <ac:picMkLst>
            <pc:docMk/>
            <pc:sldMk cId="2411024303" sldId="305"/>
            <ac:picMk id="4" creationId="{EC1DB0ED-A78C-4AAF-8715-F7F37BC34A17}"/>
          </ac:picMkLst>
        </pc:picChg>
        <pc:picChg chg="add mod">
          <ac:chgData name="Wee Chong OON (NP)" userId="19b35abc-dbd4-44ab-bb9c-b5c8515f4157" providerId="ADAL" clId="{A2A6A91E-ADFB-4FFC-A29D-77A9B55C6C99}" dt="2022-04-27T05:40:01.084" v="9"/>
          <ac:picMkLst>
            <pc:docMk/>
            <pc:sldMk cId="2411024303" sldId="305"/>
            <ac:picMk id="5" creationId="{EB2D015B-D083-48EC-8E1A-EA727CAAB4F8}"/>
          </ac:picMkLst>
        </pc:picChg>
      </pc:sldChg>
      <pc:sldChg chg="addSp delSp modSp modTransition modAnim">
        <pc:chgData name="Wee Chong OON (NP)" userId="19b35abc-dbd4-44ab-bb9c-b5c8515f4157" providerId="ADAL" clId="{A2A6A91E-ADFB-4FFC-A29D-77A9B55C6C99}" dt="2022-04-27T05:44:06.167" v="12"/>
        <pc:sldMkLst>
          <pc:docMk/>
          <pc:sldMk cId="360244605" sldId="306"/>
        </pc:sldMkLst>
        <pc:picChg chg="add del mod">
          <ac:chgData name="Wee Chong OON (NP)" userId="19b35abc-dbd4-44ab-bb9c-b5c8515f4157" providerId="ADAL" clId="{A2A6A91E-ADFB-4FFC-A29D-77A9B55C6C99}" dt="2022-04-27T05:41:54.100" v="10"/>
          <ac:picMkLst>
            <pc:docMk/>
            <pc:sldMk cId="360244605" sldId="306"/>
            <ac:picMk id="2" creationId="{56328CC8-B449-4459-B412-D813B2CC06F7}"/>
          </ac:picMkLst>
        </pc:picChg>
        <pc:picChg chg="add del mod">
          <ac:chgData name="Wee Chong OON (NP)" userId="19b35abc-dbd4-44ab-bb9c-b5c8515f4157" providerId="ADAL" clId="{A2A6A91E-ADFB-4FFC-A29D-77A9B55C6C99}" dt="2022-04-27T05:42:28.502" v="11"/>
          <ac:picMkLst>
            <pc:docMk/>
            <pc:sldMk cId="360244605" sldId="306"/>
            <ac:picMk id="3" creationId="{DEB86BFF-F507-4D33-950F-43263059AB05}"/>
          </ac:picMkLst>
        </pc:picChg>
        <pc:picChg chg="add del mod">
          <ac:chgData name="Wee Chong OON (NP)" userId="19b35abc-dbd4-44ab-bb9c-b5c8515f4157" providerId="ADAL" clId="{A2A6A91E-ADFB-4FFC-A29D-77A9B55C6C99}" dt="2022-04-27T05:44:06.167" v="12"/>
          <ac:picMkLst>
            <pc:docMk/>
            <pc:sldMk cId="360244605" sldId="306"/>
            <ac:picMk id="4" creationId="{CAFF817F-7F7B-4205-80D7-1E78EB0D4641}"/>
          </ac:picMkLst>
        </pc:picChg>
        <pc:picChg chg="add mod">
          <ac:chgData name="Wee Chong OON (NP)" userId="19b35abc-dbd4-44ab-bb9c-b5c8515f4157" providerId="ADAL" clId="{A2A6A91E-ADFB-4FFC-A29D-77A9B55C6C99}" dt="2022-04-27T05:44:06.167" v="12"/>
          <ac:picMkLst>
            <pc:docMk/>
            <pc:sldMk cId="360244605" sldId="306"/>
            <ac:picMk id="5" creationId="{E1101EFD-62E7-46DD-A86B-1D3E34EBD67E}"/>
          </ac:picMkLst>
        </pc:picChg>
      </pc:sldChg>
      <pc:sldChg chg="addSp modSp modTransition">
        <pc:chgData name="Wee Chong OON (NP)" userId="19b35abc-dbd4-44ab-bb9c-b5c8515f4157" providerId="ADAL" clId="{A2A6A91E-ADFB-4FFC-A29D-77A9B55C6C99}" dt="2022-04-27T05:47:40.587" v="13"/>
        <pc:sldMkLst>
          <pc:docMk/>
          <pc:sldMk cId="1412313364" sldId="307"/>
        </pc:sldMkLst>
        <pc:picChg chg="add mod">
          <ac:chgData name="Wee Chong OON (NP)" userId="19b35abc-dbd4-44ab-bb9c-b5c8515f4157" providerId="ADAL" clId="{A2A6A91E-ADFB-4FFC-A29D-77A9B55C6C99}" dt="2022-04-27T05:47:40.587" v="13"/>
          <ac:picMkLst>
            <pc:docMk/>
            <pc:sldMk cId="1412313364" sldId="307"/>
            <ac:picMk id="2" creationId="{EE14B6CF-AEE2-4F52-96A3-0A0AC50E9816}"/>
          </ac:picMkLst>
        </pc:picChg>
      </pc:sldChg>
      <pc:sldMasterChg chg="modTransition modSldLayout">
        <pc:chgData name="Wee Chong OON (NP)" userId="19b35abc-dbd4-44ab-bb9c-b5c8515f4157" providerId="ADAL" clId="{A2A6A91E-ADFB-4FFC-A29D-77A9B55C6C99}" dt="2022-04-27T05:27:05.040" v="0"/>
        <pc:sldMasterMkLst>
          <pc:docMk/>
          <pc:sldMasterMk cId="0" sldId="2147483648"/>
        </pc:sldMasterMkLst>
        <pc:sldLayoutChg chg="modTransition">
          <pc:chgData name="Wee Chong OON (NP)" userId="19b35abc-dbd4-44ab-bb9c-b5c8515f4157" providerId="ADAL" clId="{A2A6A91E-ADFB-4FFC-A29D-77A9B55C6C99}" dt="2022-04-27T05:27:05.040" v="0"/>
          <pc:sldLayoutMkLst>
            <pc:docMk/>
            <pc:sldMasterMk cId="0" sldId="2147483648"/>
            <pc:sldLayoutMk cId="0" sldId="2147483661"/>
          </pc:sldLayoutMkLst>
        </pc:sldLayoutChg>
        <pc:sldLayoutChg chg="modTransition">
          <pc:chgData name="Wee Chong OON (NP)" userId="19b35abc-dbd4-44ab-bb9c-b5c8515f4157" providerId="ADAL" clId="{A2A6A91E-ADFB-4FFC-A29D-77A9B55C6C99}" dt="2022-04-27T05:27:05.040" v="0"/>
          <pc:sldLayoutMkLst>
            <pc:docMk/>
            <pc:sldMasterMk cId="0" sldId="2147483648"/>
            <pc:sldLayoutMk cId="0" sldId="2147483662"/>
          </pc:sldLayoutMkLst>
        </pc:sldLayoutChg>
        <pc:sldLayoutChg chg="modTransition">
          <pc:chgData name="Wee Chong OON (NP)" userId="19b35abc-dbd4-44ab-bb9c-b5c8515f4157" providerId="ADAL" clId="{A2A6A91E-ADFB-4FFC-A29D-77A9B55C6C99}" dt="2022-04-27T05:27:05.040" v="0"/>
          <pc:sldLayoutMkLst>
            <pc:docMk/>
            <pc:sldMasterMk cId="0" sldId="2147483648"/>
            <pc:sldLayoutMk cId="0" sldId="2147483663"/>
          </pc:sldLayoutMkLst>
        </pc:sldLayoutChg>
        <pc:sldLayoutChg chg="modTransition">
          <pc:chgData name="Wee Chong OON (NP)" userId="19b35abc-dbd4-44ab-bb9c-b5c8515f4157" providerId="ADAL" clId="{A2A6A91E-ADFB-4FFC-A29D-77A9B55C6C99}" dt="2022-04-27T05:27:05.040" v="0"/>
          <pc:sldLayoutMkLst>
            <pc:docMk/>
            <pc:sldMasterMk cId="0" sldId="2147483648"/>
            <pc:sldLayoutMk cId="0" sldId="2147483664"/>
          </pc:sldLayoutMkLst>
        </pc:sldLayoutChg>
        <pc:sldLayoutChg chg="modTransition">
          <pc:chgData name="Wee Chong OON (NP)" userId="19b35abc-dbd4-44ab-bb9c-b5c8515f4157" providerId="ADAL" clId="{A2A6A91E-ADFB-4FFC-A29D-77A9B55C6C99}" dt="2022-04-27T05:27:05.040" v="0"/>
          <pc:sldLayoutMkLst>
            <pc:docMk/>
            <pc:sldMasterMk cId="0" sldId="2147483648"/>
            <pc:sldLayoutMk cId="0" sldId="2147483665"/>
          </pc:sldLayoutMkLst>
        </pc:sldLayoutChg>
        <pc:sldLayoutChg chg="modTransition">
          <pc:chgData name="Wee Chong OON (NP)" userId="19b35abc-dbd4-44ab-bb9c-b5c8515f4157" providerId="ADAL" clId="{A2A6A91E-ADFB-4FFC-A29D-77A9B55C6C99}" dt="2022-04-27T05:27:05.040" v="0"/>
          <pc:sldLayoutMkLst>
            <pc:docMk/>
            <pc:sldMasterMk cId="0" sldId="2147483648"/>
            <pc:sldLayoutMk cId="0" sldId="2147483666"/>
          </pc:sldLayoutMkLst>
        </pc:sldLayoutChg>
        <pc:sldLayoutChg chg="modTransition">
          <pc:chgData name="Wee Chong OON (NP)" userId="19b35abc-dbd4-44ab-bb9c-b5c8515f4157" providerId="ADAL" clId="{A2A6A91E-ADFB-4FFC-A29D-77A9B55C6C99}" dt="2022-04-27T05:27:05.040" v="0"/>
          <pc:sldLayoutMkLst>
            <pc:docMk/>
            <pc:sldMasterMk cId="0" sldId="2147483648"/>
            <pc:sldLayoutMk cId="0" sldId="2147483667"/>
          </pc:sldLayoutMkLst>
        </pc:sldLayoutChg>
        <pc:sldLayoutChg chg="modTransition">
          <pc:chgData name="Wee Chong OON (NP)" userId="19b35abc-dbd4-44ab-bb9c-b5c8515f4157" providerId="ADAL" clId="{A2A6A91E-ADFB-4FFC-A29D-77A9B55C6C99}" dt="2022-04-27T05:27:05.040" v="0"/>
          <pc:sldLayoutMkLst>
            <pc:docMk/>
            <pc:sldMasterMk cId="0" sldId="2147483648"/>
            <pc:sldLayoutMk cId="0" sldId="2147483668"/>
          </pc:sldLayoutMkLst>
        </pc:sldLayoutChg>
        <pc:sldLayoutChg chg="modTransition">
          <pc:chgData name="Wee Chong OON (NP)" userId="19b35abc-dbd4-44ab-bb9c-b5c8515f4157" providerId="ADAL" clId="{A2A6A91E-ADFB-4FFC-A29D-77A9B55C6C99}" dt="2022-04-27T05:27:05.040" v="0"/>
          <pc:sldLayoutMkLst>
            <pc:docMk/>
            <pc:sldMasterMk cId="0" sldId="2147483648"/>
            <pc:sldLayoutMk cId="0" sldId="2147483669"/>
          </pc:sldLayoutMkLst>
        </pc:sldLayoutChg>
        <pc:sldLayoutChg chg="modTransition">
          <pc:chgData name="Wee Chong OON (NP)" userId="19b35abc-dbd4-44ab-bb9c-b5c8515f4157" providerId="ADAL" clId="{A2A6A91E-ADFB-4FFC-A29D-77A9B55C6C99}" dt="2022-04-27T05:27:05.040" v="0"/>
          <pc:sldLayoutMkLst>
            <pc:docMk/>
            <pc:sldMasterMk cId="0" sldId="2147483648"/>
            <pc:sldLayoutMk cId="0" sldId="2147483670"/>
          </pc:sldLayoutMkLst>
        </pc:sldLayoutChg>
        <pc:sldLayoutChg chg="modTransition">
          <pc:chgData name="Wee Chong OON (NP)" userId="19b35abc-dbd4-44ab-bb9c-b5c8515f4157" providerId="ADAL" clId="{A2A6A91E-ADFB-4FFC-A29D-77A9B55C6C99}" dt="2022-04-27T05:27:05.040" v="0"/>
          <pc:sldLayoutMkLst>
            <pc:docMk/>
            <pc:sldMasterMk cId="0" sldId="2147483648"/>
            <pc:sldLayoutMk cId="0" sldId="2147483671"/>
          </pc:sldLayoutMkLst>
        </pc:sldLayoutChg>
      </pc:sldMasterChg>
    </pc:docChg>
  </pc:docChgLst>
  <pc:docChgLst>
    <pc:chgData name="Wee Chong OON (NP)" userId="19b35abc-dbd4-44ab-bb9c-b5c8515f4157" providerId="ADAL" clId="{5E07B76A-D2BA-4265-A188-62CD3811AA69}"/>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D310E3E-C64B-41A4-A508-8CE0ED81C3D3}" type="datetimeFigureOut">
              <a:rPr lang="en-US" smtClean="0"/>
              <a:pPr/>
              <a:t>4/25/2023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E26A7D-2792-4F03-9F91-B961D07F1853}" type="slidenum">
              <a:rPr lang="en-US" smtClean="0"/>
              <a:pPr/>
              <a:t>‹#›</a:t>
            </a:fld>
            <a:endParaRPr lang="en-US"/>
          </a:p>
        </p:txBody>
      </p:sp>
    </p:spTree>
    <p:extLst>
      <p:ext uri="{BB962C8B-B14F-4D97-AF65-F5344CB8AC3E}">
        <p14:creationId xmlns:p14="http://schemas.microsoft.com/office/powerpoint/2010/main" val="159846339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p3>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6B286DB-C50B-484C-A5B6-2AE944CA4CB5}" type="slidenum">
              <a:rPr lang="en-US"/>
              <a:pPr/>
              <a:t>‹#›</a:t>
            </a:fld>
            <a:endParaRPr lang="en-US"/>
          </a:p>
        </p:txBody>
      </p:sp>
    </p:spTree>
    <p:extLst>
      <p:ext uri="{BB962C8B-B14F-4D97-AF65-F5344CB8AC3E}">
        <p14:creationId xmlns:p14="http://schemas.microsoft.com/office/powerpoint/2010/main" val="17416686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it’s another week and another topic. Actually, that’s not exactly true, because today we will be talking more about strings. In previous lessons, you learned how to create strings, put in special characters using escape sequences, format strings using the format function and even convert strings into other types using type conversion functions. This time, we will explain how you can manipulate strings in even more interesting and fancy ways, such as searching for specific characters, joining strings together or chopping them up to make the yummy word salad that you need in your program. Um, I may be mixing my metaphors here. Never mind. Let’s start.</a:t>
            </a:r>
          </a:p>
        </p:txBody>
      </p:sp>
      <p:sp>
        <p:nvSpPr>
          <p:cNvPr id="4" name="Slide Number Placeholder 3"/>
          <p:cNvSpPr>
            <a:spLocks noGrp="1"/>
          </p:cNvSpPr>
          <p:nvPr>
            <p:ph type="sldNum" sz="quarter" idx="5"/>
          </p:nvPr>
        </p:nvSpPr>
        <p:spPr/>
        <p:txBody>
          <a:bodyPr/>
          <a:lstStyle/>
          <a:p>
            <a:fld id="{26B286DB-C50B-484C-A5B6-2AE944CA4CB5}" type="slidenum">
              <a:rPr lang="en-US" smtClean="0"/>
              <a:pPr/>
              <a:t>1</a:t>
            </a:fld>
            <a:endParaRPr lang="en-US"/>
          </a:p>
        </p:txBody>
      </p:sp>
    </p:spTree>
    <p:extLst>
      <p:ext uri="{BB962C8B-B14F-4D97-AF65-F5344CB8AC3E}">
        <p14:creationId xmlns:p14="http://schemas.microsoft.com/office/powerpoint/2010/main" val="26700971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10</a:t>
            </a:fld>
            <a:endParaRPr lang="en-GB" altLang="en-US" sz="1000">
              <a:latin typeface="Arial" charset="0"/>
            </a:endParaRPr>
          </a:p>
        </p:txBody>
      </p:sp>
    </p:spTree>
    <p:extLst>
      <p:ext uri="{BB962C8B-B14F-4D97-AF65-F5344CB8AC3E}">
        <p14:creationId xmlns:p14="http://schemas.microsoft.com/office/powerpoint/2010/main" val="6247850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that was a nice, quick lesson. We explained how to access individual characters in strings using the square bracket operator, as well as a bunch of other ways you can manipulate strings. With this knowledge, you can now do a lot more interesting stuff with text inputs, which you will encounter in future lessons.</a:t>
            </a:r>
          </a:p>
        </p:txBody>
      </p:sp>
      <p:sp>
        <p:nvSpPr>
          <p:cNvPr id="4" name="Slide Number Placeholder 3"/>
          <p:cNvSpPr>
            <a:spLocks noGrp="1"/>
          </p:cNvSpPr>
          <p:nvPr>
            <p:ph type="sldNum" sz="quarter" idx="5"/>
          </p:nvPr>
        </p:nvSpPr>
        <p:spPr/>
        <p:txBody>
          <a:bodyPr/>
          <a:lstStyle/>
          <a:p>
            <a:fld id="{26B286DB-C50B-484C-A5B6-2AE944CA4CB5}" type="slidenum">
              <a:rPr lang="en-US" smtClean="0"/>
              <a:pPr/>
              <a:t>11</a:t>
            </a:fld>
            <a:endParaRPr lang="en-US"/>
          </a:p>
        </p:txBody>
      </p:sp>
    </p:spTree>
    <p:extLst>
      <p:ext uri="{BB962C8B-B14F-4D97-AF65-F5344CB8AC3E}">
        <p14:creationId xmlns:p14="http://schemas.microsoft.com/office/powerpoint/2010/main" val="41026916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know more about strings, here’s a reference that you can check out. Otherwise, good job, </a:t>
            </a:r>
            <a:r>
              <a:rPr lang="en-US"/>
              <a:t>and we’ll see you next time.</a:t>
            </a:r>
            <a:endParaRPr lang="en-US" dirty="0"/>
          </a:p>
        </p:txBody>
      </p:sp>
      <p:sp>
        <p:nvSpPr>
          <p:cNvPr id="4" name="Slide Number Placeholder 3"/>
          <p:cNvSpPr>
            <a:spLocks noGrp="1"/>
          </p:cNvSpPr>
          <p:nvPr>
            <p:ph type="sldNum" sz="quarter" idx="5"/>
          </p:nvPr>
        </p:nvSpPr>
        <p:spPr/>
        <p:txBody>
          <a:bodyPr/>
          <a:lstStyle/>
          <a:p>
            <a:fld id="{26B286DB-C50B-484C-A5B6-2AE944CA4CB5}" type="slidenum">
              <a:rPr lang="en-US" smtClean="0"/>
              <a:pPr/>
              <a:t>12</a:t>
            </a:fld>
            <a:endParaRPr lang="en-US"/>
          </a:p>
        </p:txBody>
      </p:sp>
    </p:spTree>
    <p:extLst>
      <p:ext uri="{BB962C8B-B14F-4D97-AF65-F5344CB8AC3E}">
        <p14:creationId xmlns:p14="http://schemas.microsoft.com/office/powerpoint/2010/main" val="70225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know how strings are made of characters in sequence, right? In this lesson, we will show you how you can access these individual characters in strings. Armed with this knowledge, we will then cover various other ways you can manipulate strings.</a:t>
            </a:r>
          </a:p>
        </p:txBody>
      </p:sp>
      <p:sp>
        <p:nvSpPr>
          <p:cNvPr id="4" name="Slide Number Placeholder 3"/>
          <p:cNvSpPr>
            <a:spLocks noGrp="1"/>
          </p:cNvSpPr>
          <p:nvPr>
            <p:ph type="sldNum" sz="quarter" idx="5"/>
          </p:nvPr>
        </p:nvSpPr>
        <p:spPr/>
        <p:txBody>
          <a:bodyPr/>
          <a:lstStyle/>
          <a:p>
            <a:fld id="{26B286DB-C50B-484C-A5B6-2AE944CA4CB5}" type="slidenum">
              <a:rPr lang="en-US" smtClean="0"/>
              <a:pPr/>
              <a:t>2</a:t>
            </a:fld>
            <a:endParaRPr lang="en-US"/>
          </a:p>
        </p:txBody>
      </p:sp>
    </p:spTree>
    <p:extLst>
      <p:ext uri="{BB962C8B-B14F-4D97-AF65-F5344CB8AC3E}">
        <p14:creationId xmlns:p14="http://schemas.microsoft.com/office/powerpoint/2010/main" val="15314265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access a particular character in a string, use the square bracket operator, and inside the square bracket you put the index of the character you want. For example, suppose you have a string called name that contains the value ‘Hello World’, then name-square bracket-1 will return the character ‘H’. Very important note: in computing, indexes start from zero, not 1, so name[1] is actually the second character, not the first character.</a:t>
            </a:r>
          </a:p>
          <a:p>
            <a:endParaRPr lang="en-US" dirty="0"/>
          </a:p>
          <a:p>
            <a:r>
              <a:rPr lang="en-US" dirty="0"/>
              <a:t>Not only that, Python allows you to count backwards as well, using a negative index. So name[-1] gives the last character, which is ‘!’, and name[-6] gives the sixth-last letter, which is capital ‘W’.</a:t>
            </a:r>
          </a:p>
        </p:txBody>
      </p:sp>
      <p:sp>
        <p:nvSpPr>
          <p:cNvPr id="4" name="Slide Number Placeholder 3"/>
          <p:cNvSpPr>
            <a:spLocks noGrp="1"/>
          </p:cNvSpPr>
          <p:nvPr>
            <p:ph type="sldNum" sz="quarter" idx="5"/>
          </p:nvPr>
        </p:nvSpPr>
        <p:spPr/>
        <p:txBody>
          <a:bodyPr/>
          <a:lstStyle/>
          <a:p>
            <a:fld id="{26B286DB-C50B-484C-A5B6-2AE944CA4CB5}" type="slidenum">
              <a:rPr lang="en-US" smtClean="0"/>
              <a:pPr/>
              <a:t>3</a:t>
            </a:fld>
            <a:endParaRPr lang="en-US"/>
          </a:p>
        </p:txBody>
      </p:sp>
    </p:spTree>
    <p:extLst>
      <p:ext uri="{BB962C8B-B14F-4D97-AF65-F5344CB8AC3E}">
        <p14:creationId xmlns:p14="http://schemas.microsoft.com/office/powerpoint/2010/main" val="2324268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 instead of trying to get a single letter from a string, you want to get a subsequence (or substring) of characters? In Python, this is called a slice, and you can do that too with the colon operator. To do this, you put n:m inside the square brackets, and this will give you the substring starting from index n and ending at index m-1. So name[0:5] will return the string containing the characters at positions 0, 1, 2, 3 and 4 which is ‘Hello’. Take note: the slice ends at index m-1, not index m.</a:t>
            </a:r>
          </a:p>
          <a:p>
            <a:endParaRPr lang="en-US" dirty="0"/>
          </a:p>
          <a:p>
            <a:r>
              <a:rPr lang="en-US" dirty="0"/>
              <a:t>You can actually leave out either index when you use the colon operator. If you leave out the first index, then the slice starts from the beginning of the string, so name[:5] is the same as name[0:5] – both returns the string ‘Hello’. Specifically, name[:5] returns the first 5 characters of name. If you leave out the second index, then the slice goes to the end of the string, so name[6:] starts from index 6, which is capital ‘W’, and goes to the end of the string.</a:t>
            </a:r>
          </a:p>
        </p:txBody>
      </p:sp>
      <p:sp>
        <p:nvSpPr>
          <p:cNvPr id="4" name="Slide Number Placeholder 3"/>
          <p:cNvSpPr>
            <a:spLocks noGrp="1"/>
          </p:cNvSpPr>
          <p:nvPr>
            <p:ph type="sldNum" sz="quarter" idx="5"/>
          </p:nvPr>
        </p:nvSpPr>
        <p:spPr/>
        <p:txBody>
          <a:bodyPr/>
          <a:lstStyle/>
          <a:p>
            <a:fld id="{26B286DB-C50B-484C-A5B6-2AE944CA4CB5}" type="slidenum">
              <a:rPr lang="en-US" smtClean="0"/>
              <a:pPr/>
              <a:t>4</a:t>
            </a:fld>
            <a:endParaRPr lang="en-US"/>
          </a:p>
        </p:txBody>
      </p:sp>
    </p:spTree>
    <p:extLst>
      <p:ext uri="{BB962C8B-B14F-4D97-AF65-F5344CB8AC3E}">
        <p14:creationId xmlns:p14="http://schemas.microsoft.com/office/powerpoint/2010/main" val="35940386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a few more string operators. Suppose a is the string ‘Hello’ and b is the string ‘Python’. You can use </a:t>
            </a:r>
            <a:r>
              <a:rPr lang="en-US" dirty="0" err="1"/>
              <a:t>a+b</a:t>
            </a:r>
            <a:r>
              <a:rPr lang="en-US" dirty="0"/>
              <a:t> to join the two strings together into a new string ‘</a:t>
            </a:r>
            <a:r>
              <a:rPr lang="en-US" dirty="0" err="1"/>
              <a:t>HelloPython</a:t>
            </a:r>
            <a:r>
              <a:rPr lang="en-US" dirty="0"/>
              <a:t>’. This is known as concatenating the two strings.</a:t>
            </a:r>
          </a:p>
          <a:p>
            <a:endParaRPr lang="en-US" dirty="0"/>
          </a:p>
          <a:p>
            <a:r>
              <a:rPr lang="en-US" dirty="0"/>
              <a:t>If you take a string and “multiply” it using an asterisk with an integer, you end up with a new string that is the same string repeated that many times. So a*2 gives you ‘</a:t>
            </a:r>
            <a:r>
              <a:rPr lang="en-US" dirty="0" err="1"/>
              <a:t>HelloHello</a:t>
            </a:r>
            <a:r>
              <a:rPr lang="en-US" dirty="0"/>
              <a:t>’. 2*a also works the same way. This is known as the repetition operator.</a:t>
            </a:r>
          </a:p>
          <a:p>
            <a:endParaRPr lang="en-US" dirty="0"/>
          </a:p>
          <a:p>
            <a:r>
              <a:rPr lang="en-US" dirty="0"/>
              <a:t>To check if a substring is in a string, use the in operator. This returns True if the substring can be found in the string, and False otherwise. If you want to check if a substring is not in a string, just use not in. Simple, right? Note that it is not sufficient for the characters in the substring to be in the string, they must also be in the same sequence, so ‘lol’ is not in ‘Hello’. It’s not polite to laugh at someone who is greeting you.</a:t>
            </a:r>
          </a:p>
        </p:txBody>
      </p:sp>
      <p:sp>
        <p:nvSpPr>
          <p:cNvPr id="4" name="Slide Number Placeholder 3"/>
          <p:cNvSpPr>
            <a:spLocks noGrp="1"/>
          </p:cNvSpPr>
          <p:nvPr>
            <p:ph type="sldNum" sz="quarter" idx="5"/>
          </p:nvPr>
        </p:nvSpPr>
        <p:spPr/>
        <p:txBody>
          <a:bodyPr/>
          <a:lstStyle/>
          <a:p>
            <a:fld id="{26B286DB-C50B-484C-A5B6-2AE944CA4CB5}" type="slidenum">
              <a:rPr lang="en-US" smtClean="0"/>
              <a:pPr/>
              <a:t>5</a:t>
            </a:fld>
            <a:endParaRPr lang="en-US"/>
          </a:p>
        </p:txBody>
      </p:sp>
    </p:spTree>
    <p:extLst>
      <p:ext uri="{BB962C8B-B14F-4D97-AF65-F5344CB8AC3E}">
        <p14:creationId xmlns:p14="http://schemas.microsoft.com/office/powerpoint/2010/main" val="4278272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find out how many characters are in a string, use the </a:t>
            </a:r>
            <a:r>
              <a:rPr lang="en-US" dirty="0" err="1"/>
              <a:t>len</a:t>
            </a:r>
            <a:r>
              <a:rPr lang="en-US" dirty="0"/>
              <a:t> function, like this. In this case, there are 12 characters in name, so </a:t>
            </a:r>
            <a:r>
              <a:rPr lang="en-US" dirty="0" err="1"/>
              <a:t>len</a:t>
            </a:r>
            <a:r>
              <a:rPr lang="en-US" dirty="0"/>
              <a:t>(name) returns 12. It is worth repeating that the indexes of the characters in a string of length 12 go from 0 to 11. Got it? Great!</a:t>
            </a:r>
          </a:p>
        </p:txBody>
      </p:sp>
      <p:sp>
        <p:nvSpPr>
          <p:cNvPr id="4" name="Slide Number Placeholder 3"/>
          <p:cNvSpPr>
            <a:spLocks noGrp="1"/>
          </p:cNvSpPr>
          <p:nvPr>
            <p:ph type="sldNum" sz="quarter" idx="5"/>
          </p:nvPr>
        </p:nvSpPr>
        <p:spPr/>
        <p:txBody>
          <a:bodyPr/>
          <a:lstStyle/>
          <a:p>
            <a:fld id="{26B286DB-C50B-484C-A5B6-2AE944CA4CB5}" type="slidenum">
              <a:rPr lang="en-US" smtClean="0"/>
              <a:pPr/>
              <a:t>6</a:t>
            </a:fld>
            <a:endParaRPr lang="en-US"/>
          </a:p>
        </p:txBody>
      </p:sp>
    </p:spTree>
    <p:extLst>
      <p:ext uri="{BB962C8B-B14F-4D97-AF65-F5344CB8AC3E}">
        <p14:creationId xmlns:p14="http://schemas.microsoft.com/office/powerpoint/2010/main" val="24857068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wait, there’s more! Python provides a whole bunch of other functions, which you use by typing a dot followed by the function name and the parameters in round brackets.</a:t>
            </a:r>
          </a:p>
          <a:p>
            <a:endParaRPr lang="en-US" dirty="0"/>
          </a:p>
          <a:p>
            <a:r>
              <a:rPr lang="en-US" dirty="0"/>
              <a:t>For instance, suppose a is the string ‘Yaya Banana’. The capitalize function gives you a copy of the string with the first letter capitalized and all the other letters lowercase. You use this function by typing </a:t>
            </a:r>
            <a:r>
              <a:rPr lang="en-US" dirty="0" err="1"/>
              <a:t>a.capitalize</a:t>
            </a:r>
            <a:r>
              <a:rPr lang="en-US" dirty="0"/>
              <a:t> open round bracket close round bracket, which returns this string. The capitalize function has no parameters, but to tell Python that you are using the function, you must still put in the brackets at the end with nothing in them. We will talk more about functions in future lessons, but for now, remember to add brackets whenever you are using any function.</a:t>
            </a:r>
          </a:p>
          <a:p>
            <a:endParaRPr lang="en-US" dirty="0"/>
          </a:p>
          <a:p>
            <a:r>
              <a:rPr lang="en-US" dirty="0"/>
              <a:t>You can also convert all the characters in a string to lowercase or uppercase, using the lower() and upper() functions, respectively. So these statements result in these strings being created.</a:t>
            </a:r>
          </a:p>
        </p:txBody>
      </p:sp>
      <p:sp>
        <p:nvSpPr>
          <p:cNvPr id="4" name="Slide Number Placeholder 3"/>
          <p:cNvSpPr>
            <a:spLocks noGrp="1"/>
          </p:cNvSpPr>
          <p:nvPr>
            <p:ph type="sldNum" sz="quarter" idx="5"/>
          </p:nvPr>
        </p:nvSpPr>
        <p:spPr/>
        <p:txBody>
          <a:bodyPr/>
          <a:lstStyle/>
          <a:p>
            <a:fld id="{26B286DB-C50B-484C-A5B6-2AE944CA4CB5}" type="slidenum">
              <a:rPr lang="en-US" smtClean="0"/>
              <a:pPr/>
              <a:t>7</a:t>
            </a:fld>
            <a:endParaRPr lang="en-US"/>
          </a:p>
        </p:txBody>
      </p:sp>
    </p:spTree>
    <p:extLst>
      <p:ext uri="{BB962C8B-B14F-4D97-AF65-F5344CB8AC3E}">
        <p14:creationId xmlns:p14="http://schemas.microsoft.com/office/powerpoint/2010/main" val="21899305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something a bit more complicated, which is the find function. This function checks if a substring is in a string. If it is, it returns the starting index of the first occurrence of the string, otherwise it returns -1. So the statement </a:t>
            </a:r>
            <a:r>
              <a:rPr lang="en-US" dirty="0" err="1"/>
              <a:t>a.find</a:t>
            </a:r>
            <a:r>
              <a:rPr lang="en-US" dirty="0"/>
              <a:t>(‘</a:t>
            </a:r>
            <a:r>
              <a:rPr lang="en-US" dirty="0" err="1"/>
              <a:t>ya</a:t>
            </a:r>
            <a:r>
              <a:rPr lang="en-US" dirty="0"/>
              <a:t>’) will return 2, because the first index of the substring lowercase </a:t>
            </a:r>
            <a:r>
              <a:rPr lang="en-US" dirty="0" err="1"/>
              <a:t>ya</a:t>
            </a:r>
            <a:r>
              <a:rPr lang="en-US" dirty="0"/>
              <a:t> is 2 (this is case sensitive). But if I try to find capital N-a in the string, it will return -1 because this substring does not exist.</a:t>
            </a:r>
          </a:p>
          <a:p>
            <a:endParaRPr lang="en-US" dirty="0"/>
          </a:p>
          <a:p>
            <a:r>
              <a:rPr lang="en-US" dirty="0"/>
              <a:t>Note that find will return the index of the first instance from the front. So </a:t>
            </a:r>
            <a:r>
              <a:rPr lang="en-US" dirty="0" err="1"/>
              <a:t>a.find</a:t>
            </a:r>
            <a:r>
              <a:rPr lang="en-US" dirty="0"/>
              <a:t>(‘</a:t>
            </a:r>
            <a:r>
              <a:rPr lang="en-US" dirty="0" err="1"/>
              <a:t>na</a:t>
            </a:r>
            <a:r>
              <a:rPr lang="en-US" dirty="0"/>
              <a:t>’) will return 7 (count the letters), because that is the first occurrence. You can tell the function to start detecting from a particular index, so with </a:t>
            </a:r>
            <a:r>
              <a:rPr lang="en-US" dirty="0" err="1"/>
              <a:t>a.find</a:t>
            </a:r>
            <a:r>
              <a:rPr lang="en-US" dirty="0"/>
              <a:t>(‘</a:t>
            </a:r>
            <a:r>
              <a:rPr lang="en-US" dirty="0" err="1"/>
              <a:t>na</a:t>
            </a:r>
            <a:r>
              <a:rPr lang="en-US" dirty="0"/>
              <a:t>, 8), then function will start detecting from index 8. The result will be the next occurrence of ‘</a:t>
            </a:r>
            <a:r>
              <a:rPr lang="en-US" dirty="0" err="1"/>
              <a:t>na</a:t>
            </a:r>
            <a:r>
              <a:rPr lang="en-US" dirty="0"/>
              <a:t>’ in the string, which is 9. You can also specify the ending index of the search with a third parameter separated by a comma.</a:t>
            </a:r>
          </a:p>
        </p:txBody>
      </p:sp>
      <p:sp>
        <p:nvSpPr>
          <p:cNvPr id="4" name="Slide Number Placeholder 3"/>
          <p:cNvSpPr>
            <a:spLocks noGrp="1"/>
          </p:cNvSpPr>
          <p:nvPr>
            <p:ph type="sldNum" sz="quarter" idx="5"/>
          </p:nvPr>
        </p:nvSpPr>
        <p:spPr/>
        <p:txBody>
          <a:bodyPr/>
          <a:lstStyle/>
          <a:p>
            <a:fld id="{26B286DB-C50B-484C-A5B6-2AE944CA4CB5}" type="slidenum">
              <a:rPr lang="en-US" smtClean="0"/>
              <a:pPr/>
              <a:t>8</a:t>
            </a:fld>
            <a:endParaRPr lang="en-US"/>
          </a:p>
        </p:txBody>
      </p:sp>
    </p:spTree>
    <p:extLst>
      <p:ext uri="{BB962C8B-B14F-4D97-AF65-F5344CB8AC3E}">
        <p14:creationId xmlns:p14="http://schemas.microsoft.com/office/powerpoint/2010/main" val="2283012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even replace substrings with other substrings using the replace function. This function replaces all the occurrences of the first argument with the second argument, so this statement gives you ‘Yaya Ball’. You can also put in a third parameter that specifies the maximum number of replacements to make, so this statement only replaces the first two ‘o’s with ‘a’s, resulting in ‘Yoyo Banana’.</a:t>
            </a:r>
          </a:p>
          <a:p>
            <a:endParaRPr lang="en-US" dirty="0"/>
          </a:p>
          <a:p>
            <a:r>
              <a:rPr lang="en-US" dirty="0"/>
              <a:t>Sometimes you want to check if a string is made entirely of alphabets or numbers. In these instances, you can use the </a:t>
            </a:r>
            <a:r>
              <a:rPr lang="en-US" dirty="0" err="1"/>
              <a:t>isalpha</a:t>
            </a:r>
            <a:r>
              <a:rPr lang="en-US" dirty="0"/>
              <a:t> and </a:t>
            </a:r>
            <a:r>
              <a:rPr lang="en-US" dirty="0" err="1"/>
              <a:t>isdigit</a:t>
            </a:r>
            <a:r>
              <a:rPr lang="en-US" dirty="0"/>
              <a:t> functions, respectively. </a:t>
            </a:r>
            <a:r>
              <a:rPr lang="en-US" dirty="0" err="1"/>
              <a:t>isalpha</a:t>
            </a:r>
            <a:r>
              <a:rPr lang="en-US" dirty="0"/>
              <a:t> returns True only if the string contains only lowercase or uppercase letters, so </a:t>
            </a:r>
            <a:r>
              <a:rPr lang="en-US" dirty="0" err="1"/>
              <a:t>a.isalpha</a:t>
            </a:r>
            <a:r>
              <a:rPr lang="en-US" dirty="0"/>
              <a:t>() is False because there is a space in there. Similarly, </a:t>
            </a:r>
            <a:r>
              <a:rPr lang="en-US" dirty="0" err="1"/>
              <a:t>isdigit</a:t>
            </a:r>
            <a:r>
              <a:rPr lang="en-US" dirty="0"/>
              <a:t> is True only if the string contains only the characters 0 to 9. Note that an empty string also returns False for both of these functions.</a:t>
            </a:r>
          </a:p>
          <a:p>
            <a:endParaRPr lang="en-US" dirty="0"/>
          </a:p>
          <a:p>
            <a:r>
              <a:rPr lang="en-US" dirty="0"/>
              <a:t>Finally, there is a function called split() that splits a string into substrings using a particular substring as the splitting points. In this case, </a:t>
            </a:r>
            <a:r>
              <a:rPr lang="en-US" dirty="0" err="1"/>
              <a:t>a.split</a:t>
            </a:r>
            <a:r>
              <a:rPr lang="en-US" dirty="0"/>
              <a:t> with the space character as the parameter will return a list containing the two substrings ‘Yaya’ and ‘Banana’. What’s a list? Come back in our next lesson to find out! Incidentally, by default, if you call split without any parameters, it will split the string using any whitespace character as splitting points, such as space, tab or newline.</a:t>
            </a:r>
          </a:p>
          <a:p>
            <a:endParaRPr lang="en-US" dirty="0"/>
          </a:p>
          <a:p>
            <a:r>
              <a:rPr lang="en-US" dirty="0"/>
              <a:t>By the way, do you know what is Beethoven’s </a:t>
            </a:r>
            <a:r>
              <a:rPr lang="en-US" dirty="0" err="1"/>
              <a:t>favourite</a:t>
            </a:r>
            <a:r>
              <a:rPr lang="en-US" dirty="0"/>
              <a:t> fruit? Ba-</a:t>
            </a:r>
            <a:r>
              <a:rPr lang="en-US" dirty="0" err="1"/>
              <a:t>na</a:t>
            </a:r>
            <a:r>
              <a:rPr lang="en-US" dirty="0"/>
              <a:t>-</a:t>
            </a:r>
            <a:r>
              <a:rPr lang="en-US" dirty="0" err="1"/>
              <a:t>na</a:t>
            </a:r>
            <a:r>
              <a:rPr lang="en-US" dirty="0"/>
              <a:t>-nah. </a:t>
            </a:r>
          </a:p>
        </p:txBody>
      </p:sp>
      <p:sp>
        <p:nvSpPr>
          <p:cNvPr id="4" name="Slide Number Placeholder 3"/>
          <p:cNvSpPr>
            <a:spLocks noGrp="1"/>
          </p:cNvSpPr>
          <p:nvPr>
            <p:ph type="sldNum" sz="quarter" idx="5"/>
          </p:nvPr>
        </p:nvSpPr>
        <p:spPr/>
        <p:txBody>
          <a:bodyPr/>
          <a:lstStyle/>
          <a:p>
            <a:fld id="{26B286DB-C50B-484C-A5B6-2AE944CA4CB5}" type="slidenum">
              <a:rPr lang="en-US" smtClean="0"/>
              <a:pPr/>
              <a:t>9</a:t>
            </a:fld>
            <a:endParaRPr lang="en-US"/>
          </a:p>
        </p:txBody>
      </p:sp>
    </p:spTree>
    <p:extLst>
      <p:ext uri="{BB962C8B-B14F-4D97-AF65-F5344CB8AC3E}">
        <p14:creationId xmlns:p14="http://schemas.microsoft.com/office/powerpoint/2010/main" val="32034116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TextBox 6"/>
          <p:cNvSpPr txBox="1"/>
          <p:nvPr userDrawn="1"/>
        </p:nvSpPr>
        <p:spPr>
          <a:xfrm>
            <a:off x="0" y="0"/>
            <a:ext cx="1447800" cy="6001643"/>
          </a:xfrm>
          <a:prstGeom prst="rect">
            <a:avLst/>
          </a:prstGeom>
          <a:solidFill>
            <a:schemeClr val="bg1">
              <a:lumMod val="85000"/>
            </a:schemeClr>
          </a:solidFill>
        </p:spPr>
        <p:txBody>
          <a:bodyPr wrap="square" rtlCol="0">
            <a:spAutoFit/>
          </a:bodyPr>
          <a:lstStyle/>
          <a:p>
            <a:pPr algn="ctr"/>
            <a:endParaRPr lang="en-US" sz="3600" b="1" dirty="0">
              <a:solidFill>
                <a:schemeClr val="tx1"/>
              </a:solidFill>
            </a:endParaRPr>
          </a:p>
          <a:p>
            <a:pPr algn="ctr"/>
            <a:r>
              <a:rPr lang="en-US" sz="3600" b="1" dirty="0">
                <a:solidFill>
                  <a:schemeClr val="tx1"/>
                </a:solidFill>
              </a:rPr>
              <a:t>PRG1 </a:t>
            </a:r>
          </a:p>
          <a:p>
            <a:pPr algn="ctr"/>
            <a:endParaRPr lang="en-US" sz="3600" b="1" dirty="0">
              <a:solidFill>
                <a:schemeClr val="tx1"/>
              </a:solidFill>
            </a:endParaRPr>
          </a:p>
          <a:p>
            <a:pPr algn="ctr"/>
            <a:r>
              <a:rPr lang="en-US" sz="3200" b="1" dirty="0">
                <a:solidFill>
                  <a:schemeClr val="tx1"/>
                </a:solidFill>
              </a:rPr>
              <a:t>W</a:t>
            </a:r>
          </a:p>
          <a:p>
            <a:pPr algn="ctr"/>
            <a:r>
              <a:rPr lang="en-US" sz="3200" b="1" dirty="0">
                <a:solidFill>
                  <a:schemeClr val="tx1"/>
                </a:solidFill>
              </a:rPr>
              <a:t>E</a:t>
            </a:r>
          </a:p>
          <a:p>
            <a:pPr algn="ctr"/>
            <a:r>
              <a:rPr lang="en-US" sz="3200" b="1" dirty="0">
                <a:solidFill>
                  <a:schemeClr val="tx1"/>
                </a:solidFill>
              </a:rPr>
              <a:t>E</a:t>
            </a:r>
          </a:p>
          <a:p>
            <a:pPr algn="ctr"/>
            <a:r>
              <a:rPr lang="en-US" sz="3200" b="1" dirty="0">
                <a:solidFill>
                  <a:schemeClr val="tx1"/>
                </a:solidFill>
              </a:rPr>
              <a:t>K</a:t>
            </a:r>
          </a:p>
          <a:p>
            <a:pPr algn="ctr"/>
            <a:endParaRPr lang="en-US" sz="3200" b="1" dirty="0">
              <a:solidFill>
                <a:schemeClr val="tx1"/>
              </a:solidFill>
            </a:endParaRPr>
          </a:p>
          <a:p>
            <a:pPr algn="ctr"/>
            <a:r>
              <a:rPr lang="en-US" sz="3200" b="1" dirty="0">
                <a:solidFill>
                  <a:schemeClr val="tx1"/>
                </a:solidFill>
              </a:rPr>
              <a:t>3</a:t>
            </a:r>
            <a:br>
              <a:rPr lang="en-US" sz="3600" b="1" dirty="0">
                <a:solidFill>
                  <a:schemeClr val="tx1"/>
                </a:solidFill>
              </a:rPr>
            </a:br>
            <a:endParaRPr lang="en-US" sz="800" b="1" dirty="0">
              <a:solidFill>
                <a:schemeClr val="bg1"/>
              </a:solidFill>
            </a:endParaRPr>
          </a:p>
          <a:p>
            <a:pPr algn="ctr"/>
            <a:endParaRPr lang="en-US" sz="3600" b="1" dirty="0">
              <a:solidFill>
                <a:schemeClr val="bg1"/>
              </a:solidFill>
            </a:endParaRPr>
          </a:p>
          <a:p>
            <a:pPr algn="ctr"/>
            <a:endParaRPr lang="en-US" sz="3600" b="1" dirty="0">
              <a:solidFill>
                <a:schemeClr val="bg1"/>
              </a:solidFill>
            </a:endParaRPr>
          </a:p>
        </p:txBody>
      </p:sp>
      <p:sp>
        <p:nvSpPr>
          <p:cNvPr id="6" name="Rectangle 9"/>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5124" name="Rectangle 4"/>
          <p:cNvSpPr>
            <a:spLocks noGrp="1" noChangeArrowheads="1"/>
          </p:cNvSpPr>
          <p:nvPr>
            <p:ph type="subTitle" idx="1" hasCustomPrompt="1"/>
          </p:nvPr>
        </p:nvSpPr>
        <p:spPr>
          <a:xfrm>
            <a:off x="1905000" y="2018046"/>
            <a:ext cx="6629400" cy="701731"/>
          </a:xfrm>
        </p:spPr>
        <p:txBody>
          <a:bodyPr>
            <a:spAutoFit/>
          </a:bodyPr>
          <a:lstStyle>
            <a:lvl1pPr marL="0" indent="0" algn="ctr">
              <a:lnSpc>
                <a:spcPct val="90000"/>
              </a:lnSpc>
              <a:spcBef>
                <a:spcPct val="20000"/>
              </a:spcBef>
              <a:buClr>
                <a:schemeClr val="tx2"/>
              </a:buClr>
              <a:buSzPct val="140000"/>
              <a:buFont typeface="Wingdings" pitchFamily="2" charset="2"/>
              <a:buNone/>
              <a:defRPr sz="4400" baseline="0"/>
            </a:lvl1pPr>
          </a:lstStyle>
          <a:p>
            <a:pPr algn="ctr">
              <a:lnSpc>
                <a:spcPct val="90000"/>
              </a:lnSpc>
              <a:spcBef>
                <a:spcPct val="20000"/>
              </a:spcBef>
              <a:buClr>
                <a:schemeClr val="tx2"/>
              </a:buClr>
              <a:buSzPct val="140000"/>
              <a:buFont typeface="Wingdings" pitchFamily="2" charset="2"/>
              <a:buNone/>
              <a:defRPr/>
            </a:pPr>
            <a:r>
              <a:rPr lang="en-US"/>
              <a:t>&lt;&lt;Title&gt;&gt;</a:t>
            </a:r>
            <a:endParaRPr lang="en-US" dirty="0"/>
          </a:p>
        </p:txBody>
      </p:sp>
      <p:pic>
        <p:nvPicPr>
          <p:cNvPr id="8" name="Picture 16" descr="School of IC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8315" y="53009"/>
            <a:ext cx="3048000"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Line 15"/>
          <p:cNvSpPr>
            <a:spLocks noChangeShapeType="1"/>
          </p:cNvSpPr>
          <p:nvPr userDrawn="1"/>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0" name="Rectangle 14"/>
          <p:cNvSpPr>
            <a:spLocks noChangeArrowheads="1"/>
          </p:cNvSpPr>
          <p:nvPr userDrawn="1"/>
        </p:nvSpPr>
        <p:spPr bwMode="auto">
          <a:xfrm>
            <a:off x="2895600" y="3651962"/>
            <a:ext cx="4800600" cy="1295400"/>
          </a:xfrm>
          <a:prstGeom prst="rect">
            <a:avLst/>
          </a:prstGeom>
          <a:noFill/>
          <a:ln w="9525">
            <a:noFill/>
            <a:miter lim="800000"/>
            <a:headEnd/>
            <a:tailEnd/>
          </a:ln>
        </p:spPr>
        <p:txBody>
          <a:bodyPr/>
          <a:lstStyle/>
          <a:p>
            <a:pPr algn="ctr">
              <a:lnSpc>
                <a:spcPct val="90000"/>
              </a:lnSpc>
              <a:spcBef>
                <a:spcPct val="20000"/>
              </a:spcBef>
              <a:buClr>
                <a:schemeClr val="tx2"/>
              </a:buClr>
              <a:buSzPct val="140000"/>
              <a:buFont typeface="Wingdings" pitchFamily="2" charset="2"/>
              <a:buNone/>
              <a:defRPr/>
            </a:pPr>
            <a:r>
              <a:rPr kumimoji="1" lang="en-GB" sz="2000" b="1" dirty="0">
                <a:latin typeface="Arial Narrow" pitchFamily="34" charset="0"/>
              </a:rPr>
              <a:t>Programming I (PRG1)</a:t>
            </a:r>
          </a:p>
          <a:p>
            <a:pPr algn="ctr">
              <a:lnSpc>
                <a:spcPct val="90000"/>
              </a:lnSpc>
              <a:spcBef>
                <a:spcPct val="20000"/>
              </a:spcBef>
              <a:buClr>
                <a:schemeClr val="tx2"/>
              </a:buClr>
              <a:buSzPct val="140000"/>
              <a:buFont typeface="Wingdings" pitchFamily="2" charset="2"/>
              <a:buNone/>
              <a:defRPr/>
            </a:pPr>
            <a:r>
              <a:rPr kumimoji="1" lang="en-GB" sz="1800" dirty="0">
                <a:latin typeface="Arial Narrow" pitchFamily="34" charset="0"/>
              </a:rPr>
              <a:t>Diploma in Information Technology</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1800" dirty="0">
                <a:latin typeface="Arial Narrow" pitchFamily="34" charset="0"/>
              </a:rPr>
              <a:t>Diploma in Data Science</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1800" baseline="0" dirty="0">
                <a:latin typeface="Arial Narrow" pitchFamily="34" charset="0"/>
              </a:rPr>
              <a:t>Diploma in Cybersecurity &amp; Digital Forensics</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1800" baseline="0" dirty="0">
                <a:latin typeface="Arial Narrow" pitchFamily="34" charset="0"/>
              </a:rPr>
              <a:t>Diploma in Immersive Media</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US" sz="1800" baseline="0" dirty="0">
                <a:latin typeface="Arial Narrow" pitchFamily="34" charset="0"/>
              </a:rPr>
              <a:t>Common</a:t>
            </a:r>
            <a:r>
              <a:rPr kumimoji="1" lang="en-GB" sz="1800" baseline="0" dirty="0">
                <a:latin typeface="Arial Narrow" pitchFamily="34" charset="0"/>
              </a:rPr>
              <a:t> ICT Programme</a:t>
            </a:r>
          </a:p>
          <a:p>
            <a:pPr algn="ctr">
              <a:lnSpc>
                <a:spcPct val="90000"/>
              </a:lnSpc>
              <a:spcBef>
                <a:spcPct val="20000"/>
              </a:spcBef>
              <a:buClr>
                <a:schemeClr val="tx2"/>
              </a:buClr>
              <a:buSzPct val="140000"/>
              <a:buFont typeface="Wingdings" pitchFamily="2" charset="2"/>
              <a:buNone/>
              <a:defRPr/>
            </a:pPr>
            <a:r>
              <a:rPr kumimoji="1" lang="en-GB" sz="1800" dirty="0">
                <a:latin typeface="Arial Narrow" pitchFamily="34" charset="0"/>
              </a:rPr>
              <a:t>Year 1 (2023/24), Semester 1</a:t>
            </a:r>
            <a:endParaRPr kumimoji="1" lang="en-GB" sz="4400" dirty="0">
              <a:effectLst>
                <a:outerShdw blurRad="38100" dist="38100" dir="2700000" algn="tl">
                  <a:srgbClr val="C0C0C0"/>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122238"/>
            <a:ext cx="2190750" cy="5745162"/>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76200" y="122238"/>
            <a:ext cx="6419850" cy="5745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idx="1"/>
          </p:nvPr>
        </p:nvSpPr>
        <p:spPr/>
        <p:txBody>
          <a:bodyPr/>
          <a:lstStyle>
            <a:lvl1pPr>
              <a:defRPr>
                <a:solidFill>
                  <a:srgbClr val="660033"/>
                </a:solidFill>
              </a:defRPr>
            </a:lvl1pPr>
            <a:lvl2pPr>
              <a:defRPr>
                <a:solidFill>
                  <a:schemeClr val="tx1"/>
                </a:solidFill>
              </a:defRPr>
            </a:lvl2pPr>
            <a:lvl3pPr>
              <a:defRPr>
                <a:solidFill>
                  <a:srgbClr val="660033"/>
                </a:solidFill>
              </a:defRPr>
            </a:lvl3pPr>
            <a:lvl4pPr>
              <a:defRPr>
                <a:solidFill>
                  <a:srgbClr val="660033"/>
                </a:solidFill>
              </a:defRPr>
            </a:lvl4pPr>
            <a:lvl5pPr>
              <a:defRPr>
                <a:solidFill>
                  <a:srgbClr val="6600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SG"/>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sz="half" idx="1"/>
          </p:nvPr>
        </p:nvSpPr>
        <p:spPr>
          <a:xfrm>
            <a:off x="76200" y="884238"/>
            <a:ext cx="44196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4648200" y="884238"/>
            <a:ext cx="43815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SG"/>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SG"/>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SG"/>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SG"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1" descr="CIS2-low.jpg"/>
          <p:cNvPicPr>
            <a:picLocks noChangeAspect="1"/>
          </p:cNvPicPr>
          <p:nvPr userDrawn="1"/>
        </p:nvPicPr>
        <p:blipFill>
          <a:blip r:embed="rId13" cstate="print"/>
          <a:srcRect t="2107"/>
          <a:stretch>
            <a:fillRect/>
          </a:stretch>
        </p:blipFill>
        <p:spPr bwMode="auto">
          <a:xfrm>
            <a:off x="0" y="0"/>
            <a:ext cx="9144000" cy="5943600"/>
          </a:xfrm>
          <a:prstGeom prst="rect">
            <a:avLst/>
          </a:prstGeom>
          <a:noFill/>
          <a:ln w="9525">
            <a:noFill/>
            <a:miter lim="800000"/>
            <a:headEnd/>
            <a:tailEnd/>
          </a:ln>
        </p:spPr>
      </p:pic>
      <p:sp>
        <p:nvSpPr>
          <p:cNvPr id="1033" name="Rectangle 9"/>
          <p:cNvSpPr>
            <a:spLocks noChangeArrowheads="1"/>
          </p:cNvSpPr>
          <p:nvPr userDrawn="1"/>
        </p:nvSpPr>
        <p:spPr bwMode="auto">
          <a:xfrm>
            <a:off x="0" y="0"/>
            <a:ext cx="9144000" cy="6096000"/>
          </a:xfrm>
          <a:prstGeom prst="rect">
            <a:avLst/>
          </a:prstGeom>
          <a:solidFill>
            <a:schemeClr val="bg1">
              <a:alpha val="90000"/>
            </a:schemeClr>
          </a:solidFill>
          <a:ln w="9525">
            <a:solidFill>
              <a:srgbClr val="800080"/>
            </a:solidFill>
            <a:miter lim="800000"/>
            <a:headEnd/>
            <a:tailEnd/>
          </a:ln>
          <a:effectLst/>
        </p:spPr>
        <p:txBody>
          <a:bodyPr wrap="none" anchor="ctr"/>
          <a:lstStyle/>
          <a:p>
            <a:endParaRPr lang="en-SG"/>
          </a:p>
        </p:txBody>
      </p:sp>
      <p:sp>
        <p:nvSpPr>
          <p:cNvPr id="1028" name="Rectangle 3"/>
          <p:cNvSpPr>
            <a:spLocks noGrp="1" noChangeArrowheads="1"/>
          </p:cNvSpPr>
          <p:nvPr>
            <p:ph type="body" idx="1"/>
          </p:nvPr>
        </p:nvSpPr>
        <p:spPr bwMode="auto">
          <a:xfrm>
            <a:off x="76200" y="884238"/>
            <a:ext cx="8991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7" name="Rectangle 13"/>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1039" name="Rectangle 15"/>
          <p:cNvSpPr>
            <a:spLocks noChangeArrowheads="1"/>
          </p:cNvSpPr>
          <p:nvPr userDrawn="1"/>
        </p:nvSpPr>
        <p:spPr bwMode="auto">
          <a:xfrm>
            <a:off x="0" y="0"/>
            <a:ext cx="9144000" cy="762000"/>
          </a:xfrm>
          <a:prstGeom prst="rect">
            <a:avLst/>
          </a:prstGeom>
          <a:solidFill>
            <a:srgbClr val="800080"/>
          </a:solidFill>
          <a:ln w="9525">
            <a:solidFill>
              <a:srgbClr val="640064"/>
            </a:solidFill>
            <a:miter lim="800000"/>
            <a:headEnd/>
            <a:tailEnd/>
          </a:ln>
          <a:effectLst/>
        </p:spPr>
        <p:txBody>
          <a:bodyPr wrap="none" anchor="ctr"/>
          <a:lstStyle/>
          <a:p>
            <a:endParaRPr lang="en-SG"/>
          </a:p>
        </p:txBody>
      </p:sp>
      <p:sp>
        <p:nvSpPr>
          <p:cNvPr id="2" name="Rectangle 2"/>
          <p:cNvSpPr>
            <a:spLocks noGrp="1" noChangeArrowheads="1"/>
          </p:cNvSpPr>
          <p:nvPr>
            <p:ph type="title"/>
          </p:nvPr>
        </p:nvSpPr>
        <p:spPr bwMode="auto">
          <a:xfrm>
            <a:off x="76200" y="122238"/>
            <a:ext cx="8991600" cy="5635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2" name="Rectangle 16"/>
          <p:cNvSpPr>
            <a:spLocks noChangeArrowheads="1"/>
          </p:cNvSpPr>
          <p:nvPr userDrawn="1"/>
        </p:nvSpPr>
        <p:spPr bwMode="auto">
          <a:xfrm>
            <a:off x="1371600" y="6302375"/>
            <a:ext cx="2895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marL="342900" indent="-342900">
              <a:defRPr sz="2400">
                <a:solidFill>
                  <a:schemeClr val="tx1"/>
                </a:solidFill>
                <a:latin typeface="Verdana" pitchFamily="34" charset="0"/>
              </a:defRPr>
            </a:lvl1pPr>
            <a:lvl2pPr>
              <a:defRPr sz="2400">
                <a:solidFill>
                  <a:schemeClr val="tx1"/>
                </a:solidFill>
                <a:latin typeface="Verdana" pitchFamily="34" charset="0"/>
              </a:defRPr>
            </a:lvl2pPr>
            <a:lvl3pPr marL="1143000" indent="-228600">
              <a:defRPr sz="2400">
                <a:solidFill>
                  <a:schemeClr val="tx1"/>
                </a:solidFill>
                <a:latin typeface="Verdana" pitchFamily="34" charset="0"/>
              </a:defRPr>
            </a:lvl3pPr>
            <a:lvl4pPr marL="1600200" indent="-228600">
              <a:defRPr sz="2400">
                <a:solidFill>
                  <a:schemeClr val="tx1"/>
                </a:solidFill>
                <a:latin typeface="Verdana" pitchFamily="34" charset="0"/>
              </a:defRPr>
            </a:lvl4pPr>
            <a:lvl5pPr marL="2057400" indent="-22860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lvl="1">
              <a:spcBef>
                <a:spcPct val="50000"/>
              </a:spcBef>
              <a:defRPr/>
            </a:pPr>
            <a:r>
              <a:rPr lang="en-US" altLang="en-US" sz="1200" dirty="0">
                <a:latin typeface="Arial Narrow" pitchFamily="34" charset="0"/>
              </a:rPr>
              <a:t>Diploma in IT/DS/CSF/IM/CICTP</a:t>
            </a:r>
            <a:br>
              <a:rPr lang="en-US" altLang="en-US" sz="1200" dirty="0">
                <a:latin typeface="Arial Narrow" pitchFamily="34" charset="0"/>
              </a:rPr>
            </a:br>
            <a:r>
              <a:rPr lang="en-US" altLang="en-US" sz="1200" dirty="0">
                <a:latin typeface="Arial Narrow" pitchFamily="34" charset="0"/>
              </a:rPr>
              <a:t>PRG1 AY23/24, Sem 1</a:t>
            </a:r>
          </a:p>
        </p:txBody>
      </p:sp>
      <p:pic>
        <p:nvPicPr>
          <p:cNvPr id="13" name="Picture 22" descr="School of ICT"/>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76200" y="6172200"/>
            <a:ext cx="1714500" cy="58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5"/>
          <p:cNvSpPr txBox="1">
            <a:spLocks noChangeArrowheads="1"/>
          </p:cNvSpPr>
          <p:nvPr userDrawn="1"/>
        </p:nvSpPr>
        <p:spPr bwMode="auto">
          <a:xfrm>
            <a:off x="4457700" y="6302375"/>
            <a:ext cx="1905000" cy="381000"/>
          </a:xfrm>
          <a:prstGeom prst="rect">
            <a:avLst/>
          </a:prstGeom>
          <a:noFill/>
          <a:ln w="9525">
            <a:noFill/>
            <a:miter lim="800000"/>
            <a:headEnd/>
            <a:tailEnd/>
          </a:ln>
        </p:spPr>
        <p:txBody>
          <a:bodyPr anchor="b"/>
          <a:lstStyle>
            <a:lvl1pPr algn="r">
              <a:spcBef>
                <a:spcPct val="50000"/>
              </a:spcBef>
              <a:defRPr sz="1200">
                <a:latin typeface="Arial Narrow" pitchFamily="34" charset="0"/>
              </a:defRPr>
            </a:lvl1pPr>
          </a:lstStyle>
          <a:p>
            <a:pPr algn="ctr">
              <a:defRPr/>
            </a:pPr>
            <a:r>
              <a:rPr lang="en-US" dirty="0"/>
              <a:t>  Last update: 24/04/2023</a:t>
            </a:r>
          </a:p>
        </p:txBody>
      </p:sp>
      <p:sp>
        <p:nvSpPr>
          <p:cNvPr id="15" name="Rectangle 15"/>
          <p:cNvSpPr txBox="1">
            <a:spLocks noChangeArrowheads="1"/>
          </p:cNvSpPr>
          <p:nvPr userDrawn="1"/>
        </p:nvSpPr>
        <p:spPr bwMode="auto">
          <a:xfrm>
            <a:off x="7086600" y="6275387"/>
            <a:ext cx="1905000" cy="381000"/>
          </a:xfrm>
          <a:prstGeom prst="rect">
            <a:avLst/>
          </a:prstGeom>
          <a:noFill/>
          <a:ln w="9525">
            <a:noFill/>
            <a:miter lim="800000"/>
            <a:headEnd/>
            <a:tailEnd/>
          </a:ln>
        </p:spPr>
        <p:txBody>
          <a:bodyPr anchor="ctr"/>
          <a:lstStyle>
            <a:lvl1pPr algn="r">
              <a:spcBef>
                <a:spcPct val="50000"/>
              </a:spcBef>
              <a:defRPr sz="1200">
                <a:latin typeface="Arial Narrow" pitchFamily="34" charset="0"/>
              </a:defRPr>
            </a:lvl1pPr>
          </a:lstStyle>
          <a:p>
            <a:pPr>
              <a:defRPr/>
            </a:pPr>
            <a:r>
              <a:rPr lang="en-US" dirty="0"/>
              <a:t>  Lecture</a:t>
            </a:r>
            <a:r>
              <a:rPr lang="en-US" baseline="0" dirty="0"/>
              <a:t> 3</a:t>
            </a:r>
            <a:br>
              <a:rPr lang="en-US" baseline="0" dirty="0"/>
            </a:br>
            <a:r>
              <a:rPr lang="en-US" baseline="0" dirty="0"/>
              <a:t>Slide </a:t>
            </a:r>
            <a:fld id="{D684DC87-7C2B-4413-A3B2-900CE8D7D012}" type="slidenum">
              <a:rPr lang="en-US" baseline="0" smtClean="0"/>
              <a:t>‹#›</a:t>
            </a:fld>
            <a:endParaRPr lang="en-US" dirty="0"/>
          </a:p>
        </p:txBody>
      </p:sp>
      <p:sp>
        <p:nvSpPr>
          <p:cNvPr id="4" name="MSIPCMContentMarking" descr="{&quot;HashCode&quot;:-1818968269,&quot;Placement&quot;:&quot;Header&quot;,&quot;Top&quot;:0.0,&quot;Left&quot;:0.0,&quot;SlideWidth&quot;:720,&quot;SlideHeight&quot;:540}">
            <a:extLst>
              <a:ext uri="{FF2B5EF4-FFF2-40B4-BE49-F238E27FC236}">
                <a16:creationId xmlns:a16="http://schemas.microsoft.com/office/drawing/2014/main" id="{2F293EDC-DEEE-4072-B58A-3D4BDC2CD951}"/>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200" algn="l" rtl="0" fontAlgn="base">
        <a:spcBef>
          <a:spcPct val="0"/>
        </a:spcBef>
        <a:spcAft>
          <a:spcPct val="0"/>
        </a:spcAft>
        <a:defRPr sz="3200" b="1">
          <a:solidFill>
            <a:schemeClr val="bg1"/>
          </a:solidFill>
          <a:latin typeface="Arial" charset="0"/>
          <a:cs typeface="Arial" charset="0"/>
        </a:defRPr>
      </a:lvl6pPr>
      <a:lvl7pPr marL="914400" algn="l" rtl="0" fontAlgn="base">
        <a:spcBef>
          <a:spcPct val="0"/>
        </a:spcBef>
        <a:spcAft>
          <a:spcPct val="0"/>
        </a:spcAft>
        <a:defRPr sz="3200" b="1">
          <a:solidFill>
            <a:schemeClr val="bg1"/>
          </a:solidFill>
          <a:latin typeface="Arial" charset="0"/>
          <a:cs typeface="Arial" charset="0"/>
        </a:defRPr>
      </a:lvl7pPr>
      <a:lvl8pPr marL="1371600" algn="l" rtl="0" fontAlgn="base">
        <a:spcBef>
          <a:spcPct val="0"/>
        </a:spcBef>
        <a:spcAft>
          <a:spcPct val="0"/>
        </a:spcAft>
        <a:defRPr sz="3200" b="1">
          <a:solidFill>
            <a:schemeClr val="bg1"/>
          </a:solidFill>
          <a:latin typeface="Arial" charset="0"/>
          <a:cs typeface="Arial" charset="0"/>
        </a:defRPr>
      </a:lvl8pPr>
      <a:lvl9pPr marL="1828800" algn="l" rtl="0" fontAlgn="base">
        <a:spcBef>
          <a:spcPct val="0"/>
        </a:spcBef>
        <a:spcAft>
          <a:spcPct val="0"/>
        </a:spcAft>
        <a:defRPr sz="3200" b="1">
          <a:solidFill>
            <a:schemeClr val="bg1"/>
          </a:solidFill>
          <a:latin typeface="Arial" charset="0"/>
          <a:cs typeface="Arial" charset="0"/>
        </a:defRPr>
      </a:lvl9pPr>
    </p:titleStyle>
    <p:bodyStyle>
      <a:lvl1pPr marL="457200" indent="-457200" algn="l" rtl="0" eaLnBrk="0" fontAlgn="base" hangingPunct="0">
        <a:spcBef>
          <a:spcPct val="20000"/>
        </a:spcBef>
        <a:spcAft>
          <a:spcPct val="0"/>
        </a:spcAft>
        <a:buSzPct val="70000"/>
        <a:buFont typeface="Wingdings" panose="05000000000000000000" pitchFamily="2" charset="2"/>
        <a:buChar char="q"/>
        <a:defRPr sz="2800" b="1">
          <a:solidFill>
            <a:srgbClr val="640064"/>
          </a:solidFill>
          <a:latin typeface="Arial Narrow" panose="020B0606020202030204" pitchFamily="34" charset="0"/>
          <a:ea typeface="+mn-ea"/>
          <a:cs typeface="+mn-cs"/>
        </a:defRPr>
      </a:lvl1pPr>
      <a:lvl2pPr marL="800100" indent="-342900" algn="l" rtl="0" eaLnBrk="0" fontAlgn="base" hangingPunct="0">
        <a:spcBef>
          <a:spcPct val="20000"/>
        </a:spcBef>
        <a:spcAft>
          <a:spcPct val="0"/>
        </a:spcAft>
        <a:buFont typeface="Wingdings" panose="05000000000000000000" pitchFamily="2" charset="2"/>
        <a:buChar char="ü"/>
        <a:defRPr sz="2400">
          <a:solidFill>
            <a:schemeClr val="tx1"/>
          </a:solidFill>
          <a:latin typeface="Arial Narrow" panose="020B0606020202030204" pitchFamily="34" charset="0"/>
          <a:cs typeface="+mn-cs"/>
        </a:defRPr>
      </a:lvl2pPr>
      <a:lvl3pPr marL="1143000" indent="-228600" algn="l" rtl="0" eaLnBrk="0" fontAlgn="base" hangingPunct="0">
        <a:spcBef>
          <a:spcPct val="20000"/>
        </a:spcBef>
        <a:spcAft>
          <a:spcPct val="0"/>
        </a:spcAft>
        <a:buChar char="•"/>
        <a:defRPr sz="2000">
          <a:solidFill>
            <a:srgbClr val="0000FF"/>
          </a:solidFill>
          <a:latin typeface="Arial Narrow" panose="020B0606020202030204" pitchFamily="34" charset="0"/>
          <a:cs typeface="+mn-cs"/>
        </a:defRPr>
      </a:lvl3pPr>
      <a:lvl4pPr marL="16002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4pPr>
      <a:lvl5pPr marL="20574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3.m4a"/><Relationship Id="rId7" Type="http://schemas.openxmlformats.org/officeDocument/2006/relationships/image" Target="../media/image6.png"/><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5.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4.m4a"/><Relationship Id="rId7" Type="http://schemas.openxmlformats.org/officeDocument/2006/relationships/image" Target="../media/image8.png"/><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7.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3.xml"/><Relationship Id="rId6" Type="http://schemas.openxmlformats.org/officeDocument/2006/relationships/image" Target="../media/image4.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4.xml"/><Relationship Id="rId6" Type="http://schemas.openxmlformats.org/officeDocument/2006/relationships/image" Target="../media/image4.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5.xml"/><Relationship Id="rId6" Type="http://schemas.openxmlformats.org/officeDocument/2006/relationships/image" Target="../media/image4.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6.xml"/><Relationship Id="rId6" Type="http://schemas.openxmlformats.org/officeDocument/2006/relationships/image" Target="../media/image4.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ine 15"/>
          <p:cNvSpPr>
            <a:spLocks noChangeShapeType="1"/>
          </p:cNvSpPr>
          <p:nvPr/>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7" name="Rectangle 3"/>
          <p:cNvSpPr>
            <a:spLocks noGrp="1" noChangeArrowheads="1"/>
          </p:cNvSpPr>
          <p:nvPr>
            <p:ph type="subTitle" idx="1"/>
          </p:nvPr>
        </p:nvSpPr>
        <p:spPr>
          <a:xfrm>
            <a:off x="1905000" y="2018046"/>
            <a:ext cx="6629400" cy="701731"/>
          </a:xfrm>
        </p:spPr>
        <p:txBody>
          <a:bodyPr/>
          <a:lstStyle/>
          <a:p>
            <a:r>
              <a:rPr lang="en-GB" dirty="0"/>
              <a:t>String Manipulation</a:t>
            </a:r>
          </a:p>
        </p:txBody>
      </p:sp>
      <p:pic>
        <p:nvPicPr>
          <p:cNvPr id="4" name="Audio 3">
            <a:hlinkClick r:id="" action="ppaction://media"/>
            <a:extLst>
              <a:ext uri="{FF2B5EF4-FFF2-40B4-BE49-F238E27FC236}">
                <a16:creationId xmlns:a16="http://schemas.microsoft.com/office/drawing/2014/main" id="{29AC9174-1CA2-4E81-A7E0-BA2F8F89BD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all activities in Part 1 now…</a:t>
            </a:r>
          </a:p>
        </p:txBody>
      </p:sp>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Tree>
    <p:extLst>
      <p:ext uri="{BB962C8B-B14F-4D97-AF65-F5344CB8AC3E}">
        <p14:creationId xmlns:p14="http://schemas.microsoft.com/office/powerpoint/2010/main" val="4060636073"/>
      </p:ext>
    </p:extLst>
  </p:cSld>
  <p:clrMapOvr>
    <a:masterClrMapping/>
  </p:clrMapOvr>
  <mc:AlternateContent xmlns:mc="http://schemas.openxmlformats.org/markup-compatibility/2006" xmlns:p14="http://schemas.microsoft.com/office/powerpoint/2010/main">
    <mc:Choice Requires="p14">
      <p:transition spd="slow" p14:dur="1500" advTm="9000">
        <p:split orient="vert"/>
      </p:transition>
    </mc:Choice>
    <mc:Fallback xmlns="">
      <p:transition spd="slow" advTm="9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p:txBody>
          <a:bodyPr/>
          <a:lstStyle/>
          <a:p>
            <a:pPr>
              <a:defRPr/>
            </a:pPr>
            <a:r>
              <a:rPr lang="en-US"/>
              <a:t>Summary</a:t>
            </a:r>
          </a:p>
        </p:txBody>
      </p:sp>
      <p:sp>
        <p:nvSpPr>
          <p:cNvPr id="8196" name="Rectangle 6"/>
          <p:cNvSpPr>
            <a:spLocks noGrp="1" noChangeArrowheads="1"/>
          </p:cNvSpPr>
          <p:nvPr>
            <p:ph type="body" idx="1"/>
          </p:nvPr>
        </p:nvSpPr>
        <p:spPr/>
        <p:txBody>
          <a:bodyPr/>
          <a:lstStyle/>
          <a:p>
            <a:r>
              <a:rPr lang="en-US" altLang="en-US" dirty="0"/>
              <a:t>Accessing Characters in Strings</a:t>
            </a:r>
          </a:p>
          <a:p>
            <a:r>
              <a:rPr lang="en-US" altLang="en-US" dirty="0"/>
              <a:t>String Manipulation</a:t>
            </a:r>
          </a:p>
          <a:p>
            <a:endParaRPr lang="en-US" altLang="en-US" dirty="0"/>
          </a:p>
        </p:txBody>
      </p:sp>
      <p:pic>
        <p:nvPicPr>
          <p:cNvPr id="2" name="Audio 1">
            <a:hlinkClick r:id="" action="ppaction://media"/>
            <a:extLst>
              <a:ext uri="{FF2B5EF4-FFF2-40B4-BE49-F238E27FC236}">
                <a16:creationId xmlns:a16="http://schemas.microsoft.com/office/drawing/2014/main" id="{9C7ECA2E-88C8-4AAF-8858-799C0376A8F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47944164"/>
      </p:ext>
    </p:extLst>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ChangeArrowheads="1"/>
          </p:cNvSpPr>
          <p:nvPr>
            <p:ph type="title"/>
          </p:nvPr>
        </p:nvSpPr>
        <p:spPr/>
        <p:txBody>
          <a:bodyPr/>
          <a:lstStyle/>
          <a:p>
            <a:pPr>
              <a:defRPr/>
            </a:pPr>
            <a:r>
              <a:rPr lang="en-US"/>
              <a:t>Reading Reference</a:t>
            </a:r>
          </a:p>
        </p:txBody>
      </p:sp>
      <p:sp>
        <p:nvSpPr>
          <p:cNvPr id="6148" name="Rectangle 6"/>
          <p:cNvSpPr>
            <a:spLocks noGrp="1" noChangeArrowheads="1"/>
          </p:cNvSpPr>
          <p:nvPr>
            <p:ph type="body" idx="1"/>
          </p:nvPr>
        </p:nvSpPr>
        <p:spPr/>
        <p:txBody>
          <a:bodyPr/>
          <a:lstStyle/>
          <a:p>
            <a:r>
              <a:rPr lang="en-US" altLang="en-US" dirty="0"/>
              <a:t>How to Think Like a Computer Scientist: Learning with Python 3</a:t>
            </a:r>
          </a:p>
          <a:p>
            <a:pPr lvl="1"/>
            <a:r>
              <a:rPr lang="en-US" altLang="en-US" dirty="0"/>
              <a:t>Chapter 8</a:t>
            </a:r>
          </a:p>
          <a:p>
            <a:pPr lvl="1"/>
            <a:r>
              <a:rPr lang="en-US" altLang="en-US" sz="1800" dirty="0"/>
              <a:t>http://openbookproject.net/thinkcs/python/english3e/index.html</a:t>
            </a:r>
            <a:endParaRPr lang="en-US" altLang="en-US" dirty="0"/>
          </a:p>
        </p:txBody>
      </p:sp>
      <p:pic>
        <p:nvPicPr>
          <p:cNvPr id="2" name="Audio 1">
            <a:hlinkClick r:id="" action="ppaction://media"/>
            <a:extLst>
              <a:ext uri="{FF2B5EF4-FFF2-40B4-BE49-F238E27FC236}">
                <a16:creationId xmlns:a16="http://schemas.microsoft.com/office/drawing/2014/main" id="{58FD1377-F788-4216-B37E-F22D1C253D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936700733"/>
      </p:ext>
    </p:extLst>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dirty="0"/>
              <a:t>At the end of this lesson, you will learn how to</a:t>
            </a:r>
          </a:p>
          <a:p>
            <a:pPr marL="0" indent="0">
              <a:buNone/>
            </a:pPr>
            <a:endParaRPr lang="en-US" dirty="0"/>
          </a:p>
          <a:p>
            <a:r>
              <a:rPr lang="en-US" dirty="0"/>
              <a:t>Access characters in strings</a:t>
            </a:r>
          </a:p>
          <a:p>
            <a:r>
              <a:rPr lang="en-US" dirty="0"/>
              <a:t>How to manipulate strings</a:t>
            </a:r>
          </a:p>
          <a:p>
            <a:endParaRPr lang="en-US" dirty="0"/>
          </a:p>
        </p:txBody>
      </p:sp>
      <p:pic>
        <p:nvPicPr>
          <p:cNvPr id="4" name="Audio 3">
            <a:hlinkClick r:id="" action="ppaction://media"/>
            <a:extLst>
              <a:ext uri="{FF2B5EF4-FFF2-40B4-BE49-F238E27FC236}">
                <a16:creationId xmlns:a16="http://schemas.microsoft.com/office/drawing/2014/main" id="{6239CDDC-2112-4AF3-9958-7D5D8C4924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31562240"/>
      </p:ext>
    </p:extLst>
  </p:cSld>
  <p:clrMapOvr>
    <a:masterClrMapping/>
  </p:clrMapOvr>
  <mc:AlternateContent xmlns:mc="http://schemas.openxmlformats.org/markup-compatibility/2006" xmlns:p14="http://schemas.microsoft.com/office/powerpoint/2010/main">
    <mc:Choice Requires="p14">
      <p:transition spd="slow" p14:dur="900" advTm="17795">
        <p14:warp dir="in"/>
      </p:transition>
    </mc:Choice>
    <mc:Fallback xmlns="">
      <p:transition spd="slow" advTm="177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Accessing Characters in Strings</a:t>
            </a:r>
          </a:p>
        </p:txBody>
      </p:sp>
      <p:sp>
        <p:nvSpPr>
          <p:cNvPr id="5124" name="Rectangle 3"/>
          <p:cNvSpPr>
            <a:spLocks noGrp="1" noChangeArrowheads="1"/>
          </p:cNvSpPr>
          <p:nvPr>
            <p:ph type="body" idx="1"/>
          </p:nvPr>
        </p:nvSpPr>
        <p:spPr/>
        <p:txBody>
          <a:bodyPr/>
          <a:lstStyle/>
          <a:p>
            <a:r>
              <a:rPr lang="en-US" altLang="en-US" dirty="0"/>
              <a:t>A </a:t>
            </a:r>
            <a:r>
              <a:rPr lang="en-US" altLang="en-US" b="1" i="1" dirty="0">
                <a:solidFill>
                  <a:srgbClr val="FF0000"/>
                </a:solidFill>
              </a:rPr>
              <a:t>string</a:t>
            </a:r>
            <a:r>
              <a:rPr lang="en-US" altLang="en-US" dirty="0"/>
              <a:t> is a </a:t>
            </a:r>
            <a:r>
              <a:rPr lang="en-US" altLang="en-US" b="1" dirty="0"/>
              <a:t>sequence of characters</a:t>
            </a:r>
            <a:r>
              <a:rPr lang="en-US" altLang="en-US" dirty="0"/>
              <a:t>.</a:t>
            </a:r>
          </a:p>
          <a:p>
            <a:pPr lvl="1"/>
            <a:r>
              <a:rPr lang="en-US" altLang="en-US" dirty="0"/>
              <a:t>Use the bracket operator </a:t>
            </a:r>
            <a:r>
              <a:rPr lang="en-US" altLang="en-US" b="1" dirty="0">
                <a:solidFill>
                  <a:srgbClr val="FF0000"/>
                </a:solidFill>
              </a:rPr>
              <a:t>[ ]</a:t>
            </a:r>
            <a:r>
              <a:rPr lang="en-US" altLang="en-US" dirty="0"/>
              <a:t> to access a character in the string.</a:t>
            </a:r>
          </a:p>
          <a:p>
            <a:endParaRPr lang="en-US" altLang="en-US" sz="2400" dirty="0">
              <a:solidFill>
                <a:schemeClr val="tx1"/>
              </a:solidFill>
            </a:endParaRPr>
          </a:p>
          <a:p>
            <a:endParaRPr lang="en-US" altLang="en-US" sz="2400" dirty="0">
              <a:solidFill>
                <a:schemeClr val="tx1"/>
              </a:solidFill>
            </a:endParaRPr>
          </a:p>
          <a:p>
            <a:pPr lvl="1"/>
            <a:r>
              <a:rPr lang="en-US" altLang="en-US" dirty="0"/>
              <a:t>Positions of a string's characters are numbered from 0, on the left, to the length of the string minus one.</a:t>
            </a:r>
          </a:p>
          <a:p>
            <a:pPr lvl="1"/>
            <a:endParaRPr lang="en-US" altLang="en-US" dirty="0"/>
          </a:p>
          <a:p>
            <a:pPr lvl="1"/>
            <a:endParaRPr lang="en-US" altLang="en-US" sz="1000" dirty="0"/>
          </a:p>
          <a:p>
            <a:r>
              <a:rPr lang="en-US" altLang="en-US" dirty="0"/>
              <a:t>Use </a:t>
            </a:r>
            <a:r>
              <a:rPr lang="en-US" altLang="en-US" u="sng" dirty="0">
                <a:solidFill>
                  <a:srgbClr val="FF0000"/>
                </a:solidFill>
              </a:rPr>
              <a:t>negative index </a:t>
            </a:r>
            <a:r>
              <a:rPr lang="en-US" altLang="en-US" dirty="0"/>
              <a:t>to access characters from </a:t>
            </a:r>
            <a:r>
              <a:rPr lang="en-US" altLang="en-US" u="sng" dirty="0"/>
              <a:t>right to left</a:t>
            </a:r>
            <a:r>
              <a:rPr lang="en-US" altLang="en-US" dirty="0"/>
              <a:t>.</a:t>
            </a:r>
          </a:p>
          <a:p>
            <a:endParaRPr lang="en-US" altLang="en-US" sz="2400" dirty="0">
              <a:solidFill>
                <a:schemeClr val="tx1"/>
              </a:solidFill>
            </a:endParaRPr>
          </a:p>
          <a:p>
            <a:endParaRPr lang="en-US" altLang="en-US" sz="2400" dirty="0">
              <a:solidFill>
                <a:schemeClr val="tx1"/>
              </a:solidFill>
            </a:endParaRPr>
          </a:p>
          <a:p>
            <a:endParaRPr lang="en-US" altLang="en-US" dirty="0"/>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8200" y="1883545"/>
            <a:ext cx="2830286" cy="604591"/>
          </a:xfrm>
          <a:prstGeom prst="rect">
            <a:avLst/>
          </a:prstGeom>
          <a:ln>
            <a:solidFill>
              <a:schemeClr val="tx1"/>
            </a:solidFill>
          </a:ln>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8200" y="4722529"/>
            <a:ext cx="1648558" cy="995356"/>
          </a:xfrm>
          <a:prstGeom prst="rect">
            <a:avLst/>
          </a:prstGeom>
          <a:ln>
            <a:solidFill>
              <a:schemeClr val="tx1"/>
            </a:solidFill>
          </a:ln>
        </p:spPr>
      </p:pic>
      <p:graphicFrame>
        <p:nvGraphicFramePr>
          <p:cNvPr id="2" name="Table 1">
            <a:extLst>
              <a:ext uri="{FF2B5EF4-FFF2-40B4-BE49-F238E27FC236}">
                <a16:creationId xmlns:a16="http://schemas.microsoft.com/office/drawing/2014/main" id="{40A046A5-4F3C-496C-9500-E46BC51B43A2}"/>
              </a:ext>
            </a:extLst>
          </p:cNvPr>
          <p:cNvGraphicFramePr>
            <a:graphicFrameLocks noGrp="1"/>
          </p:cNvGraphicFramePr>
          <p:nvPr>
            <p:extLst/>
          </p:nvPr>
        </p:nvGraphicFramePr>
        <p:xfrm>
          <a:off x="1524000" y="3581400"/>
          <a:ext cx="6250777" cy="577215"/>
        </p:xfrm>
        <a:graphic>
          <a:graphicData uri="http://schemas.openxmlformats.org/drawingml/2006/table">
            <a:tbl>
              <a:tblPr firstRow="1" bandRow="1">
                <a:tableStyleId>{5940675A-B579-460E-94D1-54222C63F5DA}</a:tableStyleId>
              </a:tblPr>
              <a:tblGrid>
                <a:gridCol w="611981">
                  <a:extLst>
                    <a:ext uri="{9D8B030D-6E8A-4147-A177-3AD203B41FA5}">
                      <a16:colId xmlns:a16="http://schemas.microsoft.com/office/drawing/2014/main" val="2264299624"/>
                    </a:ext>
                  </a:extLst>
                </a:gridCol>
                <a:gridCol w="349677">
                  <a:extLst>
                    <a:ext uri="{9D8B030D-6E8A-4147-A177-3AD203B41FA5}">
                      <a16:colId xmlns:a16="http://schemas.microsoft.com/office/drawing/2014/main" val="2021366026"/>
                    </a:ext>
                  </a:extLst>
                </a:gridCol>
                <a:gridCol w="480829">
                  <a:extLst>
                    <a:ext uri="{9D8B030D-6E8A-4147-A177-3AD203B41FA5}">
                      <a16:colId xmlns:a16="http://schemas.microsoft.com/office/drawing/2014/main" val="1428200600"/>
                    </a:ext>
                  </a:extLst>
                </a:gridCol>
                <a:gridCol w="480829">
                  <a:extLst>
                    <a:ext uri="{9D8B030D-6E8A-4147-A177-3AD203B41FA5}">
                      <a16:colId xmlns:a16="http://schemas.microsoft.com/office/drawing/2014/main" val="1892023744"/>
                    </a:ext>
                  </a:extLst>
                </a:gridCol>
                <a:gridCol w="480829">
                  <a:extLst>
                    <a:ext uri="{9D8B030D-6E8A-4147-A177-3AD203B41FA5}">
                      <a16:colId xmlns:a16="http://schemas.microsoft.com/office/drawing/2014/main" val="1107659886"/>
                    </a:ext>
                  </a:extLst>
                </a:gridCol>
                <a:gridCol w="480829">
                  <a:extLst>
                    <a:ext uri="{9D8B030D-6E8A-4147-A177-3AD203B41FA5}">
                      <a16:colId xmlns:a16="http://schemas.microsoft.com/office/drawing/2014/main" val="1512979443"/>
                    </a:ext>
                  </a:extLst>
                </a:gridCol>
                <a:gridCol w="480829">
                  <a:extLst>
                    <a:ext uri="{9D8B030D-6E8A-4147-A177-3AD203B41FA5}">
                      <a16:colId xmlns:a16="http://schemas.microsoft.com/office/drawing/2014/main" val="1157255560"/>
                    </a:ext>
                  </a:extLst>
                </a:gridCol>
                <a:gridCol w="480829">
                  <a:extLst>
                    <a:ext uri="{9D8B030D-6E8A-4147-A177-3AD203B41FA5}">
                      <a16:colId xmlns:a16="http://schemas.microsoft.com/office/drawing/2014/main" val="620077104"/>
                    </a:ext>
                  </a:extLst>
                </a:gridCol>
                <a:gridCol w="480829">
                  <a:extLst>
                    <a:ext uri="{9D8B030D-6E8A-4147-A177-3AD203B41FA5}">
                      <a16:colId xmlns:a16="http://schemas.microsoft.com/office/drawing/2014/main" val="3408104938"/>
                    </a:ext>
                  </a:extLst>
                </a:gridCol>
                <a:gridCol w="480829">
                  <a:extLst>
                    <a:ext uri="{9D8B030D-6E8A-4147-A177-3AD203B41FA5}">
                      <a16:colId xmlns:a16="http://schemas.microsoft.com/office/drawing/2014/main" val="3101922130"/>
                    </a:ext>
                  </a:extLst>
                </a:gridCol>
                <a:gridCol w="480829">
                  <a:extLst>
                    <a:ext uri="{9D8B030D-6E8A-4147-A177-3AD203B41FA5}">
                      <a16:colId xmlns:a16="http://schemas.microsoft.com/office/drawing/2014/main" val="4203384694"/>
                    </a:ext>
                  </a:extLst>
                </a:gridCol>
                <a:gridCol w="480829">
                  <a:extLst>
                    <a:ext uri="{9D8B030D-6E8A-4147-A177-3AD203B41FA5}">
                      <a16:colId xmlns:a16="http://schemas.microsoft.com/office/drawing/2014/main" val="2343476908"/>
                    </a:ext>
                  </a:extLst>
                </a:gridCol>
                <a:gridCol w="480829">
                  <a:extLst>
                    <a:ext uri="{9D8B030D-6E8A-4147-A177-3AD203B41FA5}">
                      <a16:colId xmlns:a16="http://schemas.microsoft.com/office/drawing/2014/main" val="3587556747"/>
                    </a:ext>
                  </a:extLst>
                </a:gridCol>
              </a:tblGrid>
              <a:tr h="190500">
                <a:tc>
                  <a:txBody>
                    <a:bodyPr/>
                    <a:lstStyle/>
                    <a:p>
                      <a:pPr algn="l" fontAlgn="b"/>
                      <a:r>
                        <a:rPr lang="en-GB" sz="1200" b="1" u="none" strike="noStrike" dirty="0">
                          <a:effectLst/>
                        </a:rPr>
                        <a:t>name</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H</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e</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l</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l</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o</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W</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o</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r</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l</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d</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a:t>
                      </a:r>
                      <a:endParaRPr lang="en-GB" sz="1200" b="1" i="0" u="none" strike="noStrike" dirty="0">
                        <a:solidFill>
                          <a:schemeClr val="tx1"/>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06634864"/>
                  </a:ext>
                </a:extLst>
              </a:tr>
              <a:tr h="190500">
                <a:tc>
                  <a:txBody>
                    <a:bodyPr/>
                    <a:lstStyle/>
                    <a:p>
                      <a:pPr algn="l" fontAlgn="b"/>
                      <a:r>
                        <a:rPr lang="en-GB" sz="1200" u="none" strike="noStrike" dirty="0">
                          <a:effectLst/>
                        </a:rPr>
                        <a:t>position</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0</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1</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2</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3</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4</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5</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6</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7</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8</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9</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10</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11</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8945190"/>
                  </a:ext>
                </a:extLst>
              </a:tr>
              <a:tr h="190500">
                <a:tc>
                  <a:txBody>
                    <a:bodyPr/>
                    <a:lstStyle/>
                    <a:p>
                      <a:pPr algn="l" fontAlgn="b"/>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-12</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-11</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-10</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-9</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-8</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-7</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-6</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-5</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-4</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-3</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-2</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61822778"/>
                  </a:ext>
                </a:extLst>
              </a:tr>
            </a:tbl>
          </a:graphicData>
        </a:graphic>
      </p:graphicFrame>
      <p:pic>
        <p:nvPicPr>
          <p:cNvPr id="5" name="Audio 4">
            <a:hlinkClick r:id="" action="ppaction://media"/>
            <a:extLst>
              <a:ext uri="{FF2B5EF4-FFF2-40B4-BE49-F238E27FC236}">
                <a16:creationId xmlns:a16="http://schemas.microsoft.com/office/drawing/2014/main" id="{EB2D015B-D083-48EC-8E1A-EA727CAAB4F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411024303"/>
      </p:ext>
    </p:extLst>
  </p:cSld>
  <p:clrMapOvr>
    <a:masterClrMapping/>
  </p:clrMapOvr>
  <mc:AlternateContent xmlns:mc="http://schemas.openxmlformats.org/markup-compatibility/2006" xmlns:p14="http://schemas.microsoft.com/office/powerpoint/2010/main">
    <mc:Choice Requires="p14">
      <p:transition spd="slow" p14:dur="900" advTm="61284">
        <p14:warp dir="in"/>
      </p:transition>
    </mc:Choice>
    <mc:Fallback xmlns="">
      <p:transition spd="slow" advTm="612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124">
                                            <p:txEl>
                                              <p:pRg st="7" end="7"/>
                                            </p:txEl>
                                          </p:spTgt>
                                        </p:tgtEl>
                                        <p:attrNameLst>
                                          <p:attrName>style.visibility</p:attrName>
                                        </p:attrNameLst>
                                      </p:cBhvr>
                                      <p:to>
                                        <p:strVal val="visible"/>
                                      </p:to>
                                    </p:set>
                                    <p:animEffect transition="in" filter="fade">
                                      <p:cBhvr>
                                        <p:cTn id="11" dur="500"/>
                                        <p:tgtEl>
                                          <p:spTgt spid="5124">
                                            <p:txEl>
                                              <p:pRg st="7" end="7"/>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String Slices</a:t>
            </a:r>
          </a:p>
        </p:txBody>
      </p:sp>
      <p:sp>
        <p:nvSpPr>
          <p:cNvPr id="5124" name="Rectangle 3"/>
          <p:cNvSpPr>
            <a:spLocks noGrp="1" noChangeArrowheads="1"/>
          </p:cNvSpPr>
          <p:nvPr>
            <p:ph type="body" idx="1"/>
          </p:nvPr>
        </p:nvSpPr>
        <p:spPr/>
        <p:txBody>
          <a:bodyPr/>
          <a:lstStyle/>
          <a:p>
            <a:r>
              <a:rPr lang="en-US" altLang="en-US" dirty="0"/>
              <a:t>A segment of a string is called a </a:t>
            </a:r>
            <a:r>
              <a:rPr lang="en-US" altLang="en-US" i="1" dirty="0">
                <a:solidFill>
                  <a:srgbClr val="FF0000"/>
                </a:solidFill>
              </a:rPr>
              <a:t>slice</a:t>
            </a:r>
            <a:r>
              <a:rPr lang="en-US" altLang="en-US" dirty="0"/>
              <a:t>.</a:t>
            </a:r>
          </a:p>
          <a:p>
            <a:pPr lvl="1"/>
            <a:r>
              <a:rPr lang="en-US" altLang="en-US" dirty="0"/>
              <a:t>Use </a:t>
            </a:r>
            <a:r>
              <a:rPr lang="en-US" altLang="en-US" b="1" dirty="0">
                <a:solidFill>
                  <a:srgbClr val="FF0000"/>
                </a:solidFill>
                <a:latin typeface="Calibri" panose="020F0502020204030204" pitchFamily="34" charset="0"/>
                <a:cs typeface="Calibri" panose="020F0502020204030204" pitchFamily="34" charset="0"/>
              </a:rPr>
              <a:t>[</a:t>
            </a:r>
            <a:r>
              <a:rPr lang="en-US" altLang="en-US" b="1" dirty="0" err="1">
                <a:solidFill>
                  <a:srgbClr val="FF0000"/>
                </a:solidFill>
                <a:latin typeface="Calibri" panose="020F0502020204030204" pitchFamily="34" charset="0"/>
                <a:cs typeface="Calibri" panose="020F0502020204030204" pitchFamily="34" charset="0"/>
              </a:rPr>
              <a:t>n:m</a:t>
            </a:r>
            <a:r>
              <a:rPr lang="en-US" altLang="en-US" b="1" dirty="0">
                <a:solidFill>
                  <a:srgbClr val="FF0000"/>
                </a:solidFill>
                <a:latin typeface="Calibri" panose="020F0502020204030204" pitchFamily="34" charset="0"/>
                <a:cs typeface="Calibri" panose="020F0502020204030204" pitchFamily="34" charset="0"/>
              </a:rPr>
              <a:t>] </a:t>
            </a:r>
            <a:r>
              <a:rPr lang="en-US" altLang="en-US" dirty="0"/>
              <a:t>operator to access part of the string from position n to m-1.</a:t>
            </a:r>
          </a:p>
          <a:p>
            <a:endParaRPr lang="en-US" altLang="en-US" sz="2400" dirty="0">
              <a:solidFill>
                <a:schemeClr val="tx1"/>
              </a:solidFill>
            </a:endParaRPr>
          </a:p>
          <a:p>
            <a:pPr marL="0" indent="0">
              <a:buNone/>
            </a:pPr>
            <a:endParaRPr lang="en-US" altLang="en-US" sz="2400" dirty="0">
              <a:solidFill>
                <a:schemeClr val="tx1"/>
              </a:solidFill>
            </a:endParaRPr>
          </a:p>
          <a:p>
            <a:pPr marL="365125" lvl="1" indent="-365125">
              <a:buClrTx/>
              <a:buSzPct val="100000"/>
            </a:pPr>
            <a:endParaRPr lang="en-US" dirty="0">
              <a:solidFill>
                <a:schemeClr val="tx1"/>
              </a:solidFill>
            </a:endParaRPr>
          </a:p>
          <a:p>
            <a:pPr marL="708025" lvl="2" indent="-365125">
              <a:buSzPct val="100000"/>
              <a:buFont typeface="Wingdings" panose="05000000000000000000" pitchFamily="2" charset="2"/>
              <a:buChar char="ü"/>
            </a:pPr>
            <a:endParaRPr lang="en-US" sz="2400" dirty="0">
              <a:solidFill>
                <a:schemeClr val="tx1"/>
              </a:solidFill>
            </a:endParaRPr>
          </a:p>
          <a:p>
            <a:pPr marL="708025" lvl="2" indent="-365125">
              <a:buSzPct val="100000"/>
              <a:buFont typeface="Wingdings" panose="05000000000000000000" pitchFamily="2" charset="2"/>
              <a:buChar char="ü"/>
            </a:pPr>
            <a:r>
              <a:rPr lang="en-US" sz="2400" dirty="0">
                <a:solidFill>
                  <a:schemeClr val="tx1"/>
                </a:solidFill>
              </a:rPr>
              <a:t>If the </a:t>
            </a:r>
            <a:r>
              <a:rPr lang="en-US" sz="2400" u="sng" dirty="0">
                <a:solidFill>
                  <a:schemeClr val="tx1"/>
                </a:solidFill>
              </a:rPr>
              <a:t>first index is omitted</a:t>
            </a:r>
            <a:r>
              <a:rPr lang="en-US" sz="2400" dirty="0">
                <a:solidFill>
                  <a:schemeClr val="tx1"/>
                </a:solidFill>
              </a:rPr>
              <a:t>, the slice starts </a:t>
            </a:r>
            <a:r>
              <a:rPr lang="en-US" sz="2400" u="sng" dirty="0">
                <a:solidFill>
                  <a:schemeClr val="tx1"/>
                </a:solidFill>
              </a:rPr>
              <a:t>from the beginning </a:t>
            </a:r>
            <a:r>
              <a:rPr lang="en-US" sz="2400" dirty="0">
                <a:solidFill>
                  <a:schemeClr val="tx1"/>
                </a:solidFill>
              </a:rPr>
              <a:t>of the string.</a:t>
            </a:r>
          </a:p>
          <a:p>
            <a:pPr marL="708025" lvl="2" indent="-365125">
              <a:buSzPct val="100000"/>
              <a:buFont typeface="Wingdings" panose="05000000000000000000" pitchFamily="2" charset="2"/>
              <a:buChar char="ü"/>
            </a:pPr>
            <a:r>
              <a:rPr lang="en-US" sz="2400" dirty="0">
                <a:solidFill>
                  <a:schemeClr val="tx1"/>
                </a:solidFill>
              </a:rPr>
              <a:t>If the </a:t>
            </a:r>
            <a:r>
              <a:rPr lang="en-US" sz="2400" u="sng" dirty="0">
                <a:solidFill>
                  <a:schemeClr val="tx1"/>
                </a:solidFill>
              </a:rPr>
              <a:t>second index is omitted</a:t>
            </a:r>
            <a:r>
              <a:rPr lang="en-US" sz="2400" dirty="0">
                <a:solidFill>
                  <a:schemeClr val="tx1"/>
                </a:solidFill>
              </a:rPr>
              <a:t>, the slice goes to the </a:t>
            </a:r>
            <a:r>
              <a:rPr lang="en-US" sz="2400" u="sng" dirty="0">
                <a:solidFill>
                  <a:schemeClr val="tx1"/>
                </a:solidFill>
              </a:rPr>
              <a:t>end of the string</a:t>
            </a:r>
            <a:r>
              <a:rPr lang="en-US" sz="2400" dirty="0">
                <a:solidFill>
                  <a:schemeClr val="tx1"/>
                </a:solidFill>
              </a:rPr>
              <a:t>.</a:t>
            </a:r>
          </a:p>
          <a:p>
            <a:pPr lvl="1"/>
            <a:endParaRPr lang="en-US" altLang="en-US" dirty="0">
              <a:solidFill>
                <a:schemeClr val="tx1"/>
              </a:solidFill>
            </a:endParaRPr>
          </a:p>
          <a:p>
            <a:endParaRPr lang="en-US" altLang="en-US" sz="2400" dirty="0">
              <a:solidFill>
                <a:schemeClr val="tx1"/>
              </a:solidFill>
            </a:endParaRPr>
          </a:p>
          <a:p>
            <a:endParaRPr lang="en-US" altLang="en-US" dirty="0"/>
          </a:p>
        </p:txBody>
      </p:sp>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9274" y="1992070"/>
            <a:ext cx="1871526" cy="534721"/>
          </a:xfrm>
          <a:prstGeom prst="rect">
            <a:avLst/>
          </a:prstGeom>
          <a:ln>
            <a:solidFill>
              <a:schemeClr val="tx1"/>
            </a:solidFill>
          </a:ln>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9274" y="4898136"/>
            <a:ext cx="1556695" cy="969264"/>
          </a:xfrm>
          <a:prstGeom prst="rect">
            <a:avLst/>
          </a:prstGeom>
          <a:ln>
            <a:solidFill>
              <a:schemeClr val="tx1"/>
            </a:solidFill>
          </a:ln>
        </p:spPr>
      </p:pic>
      <p:graphicFrame>
        <p:nvGraphicFramePr>
          <p:cNvPr id="10" name="Table 9">
            <a:extLst>
              <a:ext uri="{FF2B5EF4-FFF2-40B4-BE49-F238E27FC236}">
                <a16:creationId xmlns:a16="http://schemas.microsoft.com/office/drawing/2014/main" id="{232C3A5F-D297-40C2-94ED-D1C045161D0C}"/>
              </a:ext>
            </a:extLst>
          </p:cNvPr>
          <p:cNvGraphicFramePr>
            <a:graphicFrameLocks noGrp="1"/>
          </p:cNvGraphicFramePr>
          <p:nvPr>
            <p:extLst/>
          </p:nvPr>
        </p:nvGraphicFramePr>
        <p:xfrm>
          <a:off x="1446611" y="2785269"/>
          <a:ext cx="6250777" cy="577215"/>
        </p:xfrm>
        <a:graphic>
          <a:graphicData uri="http://schemas.openxmlformats.org/drawingml/2006/table">
            <a:tbl>
              <a:tblPr firstRow="1" bandRow="1">
                <a:tableStyleId>{5940675A-B579-460E-94D1-54222C63F5DA}</a:tableStyleId>
              </a:tblPr>
              <a:tblGrid>
                <a:gridCol w="611981">
                  <a:extLst>
                    <a:ext uri="{9D8B030D-6E8A-4147-A177-3AD203B41FA5}">
                      <a16:colId xmlns:a16="http://schemas.microsoft.com/office/drawing/2014/main" val="2264299624"/>
                    </a:ext>
                  </a:extLst>
                </a:gridCol>
                <a:gridCol w="349677">
                  <a:extLst>
                    <a:ext uri="{9D8B030D-6E8A-4147-A177-3AD203B41FA5}">
                      <a16:colId xmlns:a16="http://schemas.microsoft.com/office/drawing/2014/main" val="2021366026"/>
                    </a:ext>
                  </a:extLst>
                </a:gridCol>
                <a:gridCol w="480829">
                  <a:extLst>
                    <a:ext uri="{9D8B030D-6E8A-4147-A177-3AD203B41FA5}">
                      <a16:colId xmlns:a16="http://schemas.microsoft.com/office/drawing/2014/main" val="1428200600"/>
                    </a:ext>
                  </a:extLst>
                </a:gridCol>
                <a:gridCol w="480829">
                  <a:extLst>
                    <a:ext uri="{9D8B030D-6E8A-4147-A177-3AD203B41FA5}">
                      <a16:colId xmlns:a16="http://schemas.microsoft.com/office/drawing/2014/main" val="1892023744"/>
                    </a:ext>
                  </a:extLst>
                </a:gridCol>
                <a:gridCol w="480829">
                  <a:extLst>
                    <a:ext uri="{9D8B030D-6E8A-4147-A177-3AD203B41FA5}">
                      <a16:colId xmlns:a16="http://schemas.microsoft.com/office/drawing/2014/main" val="1107659886"/>
                    </a:ext>
                  </a:extLst>
                </a:gridCol>
                <a:gridCol w="480829">
                  <a:extLst>
                    <a:ext uri="{9D8B030D-6E8A-4147-A177-3AD203B41FA5}">
                      <a16:colId xmlns:a16="http://schemas.microsoft.com/office/drawing/2014/main" val="1512979443"/>
                    </a:ext>
                  </a:extLst>
                </a:gridCol>
                <a:gridCol w="480829">
                  <a:extLst>
                    <a:ext uri="{9D8B030D-6E8A-4147-A177-3AD203B41FA5}">
                      <a16:colId xmlns:a16="http://schemas.microsoft.com/office/drawing/2014/main" val="1157255560"/>
                    </a:ext>
                  </a:extLst>
                </a:gridCol>
                <a:gridCol w="480829">
                  <a:extLst>
                    <a:ext uri="{9D8B030D-6E8A-4147-A177-3AD203B41FA5}">
                      <a16:colId xmlns:a16="http://schemas.microsoft.com/office/drawing/2014/main" val="620077104"/>
                    </a:ext>
                  </a:extLst>
                </a:gridCol>
                <a:gridCol w="480829">
                  <a:extLst>
                    <a:ext uri="{9D8B030D-6E8A-4147-A177-3AD203B41FA5}">
                      <a16:colId xmlns:a16="http://schemas.microsoft.com/office/drawing/2014/main" val="3408104938"/>
                    </a:ext>
                  </a:extLst>
                </a:gridCol>
                <a:gridCol w="480829">
                  <a:extLst>
                    <a:ext uri="{9D8B030D-6E8A-4147-A177-3AD203B41FA5}">
                      <a16:colId xmlns:a16="http://schemas.microsoft.com/office/drawing/2014/main" val="3101922130"/>
                    </a:ext>
                  </a:extLst>
                </a:gridCol>
                <a:gridCol w="480829">
                  <a:extLst>
                    <a:ext uri="{9D8B030D-6E8A-4147-A177-3AD203B41FA5}">
                      <a16:colId xmlns:a16="http://schemas.microsoft.com/office/drawing/2014/main" val="4203384694"/>
                    </a:ext>
                  </a:extLst>
                </a:gridCol>
                <a:gridCol w="480829">
                  <a:extLst>
                    <a:ext uri="{9D8B030D-6E8A-4147-A177-3AD203B41FA5}">
                      <a16:colId xmlns:a16="http://schemas.microsoft.com/office/drawing/2014/main" val="2343476908"/>
                    </a:ext>
                  </a:extLst>
                </a:gridCol>
                <a:gridCol w="480829">
                  <a:extLst>
                    <a:ext uri="{9D8B030D-6E8A-4147-A177-3AD203B41FA5}">
                      <a16:colId xmlns:a16="http://schemas.microsoft.com/office/drawing/2014/main" val="3587556747"/>
                    </a:ext>
                  </a:extLst>
                </a:gridCol>
              </a:tblGrid>
              <a:tr h="190500">
                <a:tc>
                  <a:txBody>
                    <a:bodyPr/>
                    <a:lstStyle/>
                    <a:p>
                      <a:pPr algn="l" fontAlgn="b"/>
                      <a:r>
                        <a:rPr lang="en-GB" sz="1200" b="1" u="none" strike="noStrike" dirty="0">
                          <a:effectLst/>
                        </a:rPr>
                        <a:t>name</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H</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e</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l</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l</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o</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W</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o</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r</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l</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d</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a:t>
                      </a:r>
                      <a:endParaRPr lang="en-GB" sz="1200" b="1" i="0" u="none" strike="noStrike" dirty="0">
                        <a:solidFill>
                          <a:schemeClr val="tx1"/>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06634864"/>
                  </a:ext>
                </a:extLst>
              </a:tr>
              <a:tr h="190500">
                <a:tc>
                  <a:txBody>
                    <a:bodyPr/>
                    <a:lstStyle/>
                    <a:p>
                      <a:pPr algn="l" fontAlgn="b"/>
                      <a:r>
                        <a:rPr lang="en-GB" sz="1200" u="none" strike="noStrike" dirty="0">
                          <a:effectLst/>
                        </a:rPr>
                        <a:t>position</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0</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1</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2</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3</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4</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5</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6</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7</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8</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9</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10</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11</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8945190"/>
                  </a:ext>
                </a:extLst>
              </a:tr>
              <a:tr h="190500">
                <a:tc>
                  <a:txBody>
                    <a:bodyPr/>
                    <a:lstStyle/>
                    <a:p>
                      <a:pPr algn="l" fontAlgn="b"/>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-12</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-11</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-10</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-9</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-8</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-7</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-6</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-5</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-4</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-3</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-2</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61822778"/>
                  </a:ext>
                </a:extLst>
              </a:tr>
            </a:tbl>
          </a:graphicData>
        </a:graphic>
      </p:graphicFrame>
      <p:pic>
        <p:nvPicPr>
          <p:cNvPr id="5" name="Audio 4">
            <a:hlinkClick r:id="" action="ppaction://media"/>
            <a:extLst>
              <a:ext uri="{FF2B5EF4-FFF2-40B4-BE49-F238E27FC236}">
                <a16:creationId xmlns:a16="http://schemas.microsoft.com/office/drawing/2014/main" id="{E1101EFD-62E7-46DD-A86B-1D3E34EBD67E}"/>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60244605"/>
      </p:ext>
    </p:extLst>
  </p:cSld>
  <p:clrMapOvr>
    <a:masterClrMapping/>
  </p:clrMapOvr>
  <mc:AlternateContent xmlns:mc="http://schemas.openxmlformats.org/markup-compatibility/2006" xmlns:p14="http://schemas.microsoft.com/office/powerpoint/2010/main">
    <mc:Choice Requires="p14">
      <p:transition spd="slow" p14:dur="900" advTm="90243">
        <p14:warp dir="in"/>
      </p:transition>
    </mc:Choice>
    <mc:Fallback xmlns="">
      <p:transition spd="slow" advTm="902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124">
                                            <p:txEl>
                                              <p:pRg st="6" end="6"/>
                                            </p:txEl>
                                          </p:spTgt>
                                        </p:tgtEl>
                                        <p:attrNameLst>
                                          <p:attrName>style.visibility</p:attrName>
                                        </p:attrNameLst>
                                      </p:cBhvr>
                                      <p:to>
                                        <p:strVal val="visible"/>
                                      </p:to>
                                    </p:set>
                                    <p:animEffect transition="in" filter="fade">
                                      <p:cBhvr>
                                        <p:cTn id="11" dur="500"/>
                                        <p:tgtEl>
                                          <p:spTgt spid="5124">
                                            <p:txEl>
                                              <p:pRg st="6" end="6"/>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5124">
                                            <p:txEl>
                                              <p:pRg st="7" end="7"/>
                                            </p:txEl>
                                          </p:spTgt>
                                        </p:tgtEl>
                                        <p:attrNameLst>
                                          <p:attrName>style.visibility</p:attrName>
                                        </p:attrNameLst>
                                      </p:cBhvr>
                                      <p:to>
                                        <p:strVal val="visible"/>
                                      </p:to>
                                    </p:set>
                                    <p:animEffect transition="in" filter="fade">
                                      <p:cBhvr>
                                        <p:cTn id="14" dur="500"/>
                                        <p:tgtEl>
                                          <p:spTgt spid="5124">
                                            <p:txEl>
                                              <p:pRg st="7" end="7"/>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Other String Operators</a:t>
            </a:r>
          </a:p>
        </p:txBody>
      </p:sp>
      <p:graphicFrame>
        <p:nvGraphicFramePr>
          <p:cNvPr id="10" name="Table 9"/>
          <p:cNvGraphicFramePr>
            <a:graphicFrameLocks noGrp="1"/>
          </p:cNvGraphicFramePr>
          <p:nvPr>
            <p:extLst>
              <p:ext uri="{D42A27DB-BD31-4B8C-83A1-F6EECF244321}">
                <p14:modId xmlns:p14="http://schemas.microsoft.com/office/powerpoint/2010/main" val="611288183"/>
              </p:ext>
            </p:extLst>
          </p:nvPr>
        </p:nvGraphicFramePr>
        <p:xfrm>
          <a:off x="152400" y="838200"/>
          <a:ext cx="8686800" cy="5029202"/>
        </p:xfrm>
        <a:graphic>
          <a:graphicData uri="http://schemas.openxmlformats.org/drawingml/2006/table">
            <a:tbl>
              <a:tblPr/>
              <a:tblGrid>
                <a:gridCol w="1230836">
                  <a:extLst>
                    <a:ext uri="{9D8B030D-6E8A-4147-A177-3AD203B41FA5}">
                      <a16:colId xmlns:a16="http://schemas.microsoft.com/office/drawing/2014/main" val="20000"/>
                    </a:ext>
                  </a:extLst>
                </a:gridCol>
                <a:gridCol w="4411525">
                  <a:extLst>
                    <a:ext uri="{9D8B030D-6E8A-4147-A177-3AD203B41FA5}">
                      <a16:colId xmlns:a16="http://schemas.microsoft.com/office/drawing/2014/main" val="20001"/>
                    </a:ext>
                  </a:extLst>
                </a:gridCol>
                <a:gridCol w="3044439">
                  <a:extLst>
                    <a:ext uri="{9D8B030D-6E8A-4147-A177-3AD203B41FA5}">
                      <a16:colId xmlns:a16="http://schemas.microsoft.com/office/drawing/2014/main" val="20002"/>
                    </a:ext>
                  </a:extLst>
                </a:gridCol>
              </a:tblGrid>
              <a:tr h="1005668">
                <a:tc>
                  <a:txBody>
                    <a:bodyPr/>
                    <a:lstStyle/>
                    <a:p>
                      <a:pPr algn="l"/>
                      <a:r>
                        <a:rPr lang="en-US" sz="1900" b="1" dirty="0">
                          <a:effectLst/>
                        </a:rPr>
                        <a:t>Operator</a:t>
                      </a: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ctr"/>
                      <a:r>
                        <a:rPr lang="en-US" sz="1900" b="1" dirty="0">
                          <a:effectLst/>
                        </a:rPr>
                        <a:t>Description</a:t>
                      </a: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1900" b="1" dirty="0">
                          <a:effectLst/>
                        </a:rPr>
                        <a:t>Example</a:t>
                      </a:r>
                    </a:p>
                    <a:p>
                      <a:pPr algn="l"/>
                      <a:r>
                        <a:rPr lang="en-US" sz="2400" b="1" dirty="0">
                          <a:solidFill>
                            <a:srgbClr val="0000FF"/>
                          </a:solidFill>
                          <a:effectLst/>
                          <a:latin typeface="Calibri" panose="020F0502020204030204" pitchFamily="34" charset="0"/>
                          <a:cs typeface="Calibri" panose="020F0502020204030204" pitchFamily="34" charset="0"/>
                        </a:rPr>
                        <a:t>a=</a:t>
                      </a:r>
                      <a:r>
                        <a:rPr lang="en-US" sz="2400" b="1" baseline="0" dirty="0">
                          <a:solidFill>
                            <a:srgbClr val="0000FF"/>
                          </a:solidFill>
                          <a:effectLst/>
                          <a:latin typeface="Calibri" panose="020F0502020204030204" pitchFamily="34" charset="0"/>
                          <a:cs typeface="Calibri" panose="020F0502020204030204" pitchFamily="34" charset="0"/>
                        </a:rPr>
                        <a:t>'</a:t>
                      </a:r>
                      <a:r>
                        <a:rPr lang="en-US" sz="2400" b="1" dirty="0">
                          <a:solidFill>
                            <a:srgbClr val="0000FF"/>
                          </a:solidFill>
                          <a:effectLst/>
                          <a:latin typeface="Calibri" panose="020F0502020204030204" pitchFamily="34" charset="0"/>
                          <a:cs typeface="Calibri" panose="020F0502020204030204" pitchFamily="34" charset="0"/>
                        </a:rPr>
                        <a:t>Hello</a:t>
                      </a:r>
                      <a:r>
                        <a:rPr lang="en-US" sz="2400" b="1" baseline="0" dirty="0">
                          <a:solidFill>
                            <a:srgbClr val="0000FF"/>
                          </a:solidFill>
                          <a:effectLst/>
                          <a:latin typeface="Calibri" panose="020F0502020204030204" pitchFamily="34" charset="0"/>
                          <a:cs typeface="Calibri" panose="020F0502020204030204" pitchFamily="34" charset="0"/>
                        </a:rPr>
                        <a:t>';   b='Python'</a:t>
                      </a:r>
                      <a:endParaRPr lang="en-US" sz="2400" b="1" dirty="0">
                        <a:solidFill>
                          <a:srgbClr val="0000FF"/>
                        </a:solidFill>
                        <a:effectLst/>
                        <a:latin typeface="Calibri" panose="020F0502020204030204" pitchFamily="34" charset="0"/>
                        <a:cs typeface="Calibri" panose="020F0502020204030204" pitchFamily="34" charset="0"/>
                      </a:endParaRP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extLst>
                  <a:ext uri="{0D108BD9-81ED-4DB2-BD59-A6C34878D82A}">
                    <a16:rowId xmlns:a16="http://schemas.microsoft.com/office/drawing/2014/main" val="10000"/>
                  </a:ext>
                </a:extLst>
              </a:tr>
              <a:tr h="1005668">
                <a:tc>
                  <a:txBody>
                    <a:bodyPr/>
                    <a:lstStyle/>
                    <a:p>
                      <a:pPr algn="ctr"/>
                      <a:r>
                        <a:rPr lang="en-US" sz="2200" b="1" dirty="0">
                          <a:solidFill>
                            <a:srgbClr val="C00000"/>
                          </a:solidFill>
                          <a:effectLst/>
                          <a:latin typeface="Calibri" panose="020F0502020204030204" pitchFamily="34" charset="0"/>
                          <a:cs typeface="Calibri" panose="020F0502020204030204" pitchFamily="34" charset="0"/>
                        </a:rPr>
                        <a:t>+</a:t>
                      </a: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b="0" dirty="0">
                          <a:effectLst/>
                          <a:latin typeface="Arial Narrow" panose="020B0606020202030204" pitchFamily="34" charset="0"/>
                        </a:rPr>
                        <a:t>Concatenation </a:t>
                      </a:r>
                    </a:p>
                    <a:p>
                      <a:r>
                        <a:rPr lang="en-US" sz="2000" b="0" dirty="0">
                          <a:effectLst/>
                          <a:latin typeface="Arial Narrow" panose="020B0606020202030204" pitchFamily="34" charset="0"/>
                        </a:rPr>
                        <a:t>- Adds values on either side of the operator</a:t>
                      </a: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200" b="1" dirty="0">
                          <a:solidFill>
                            <a:srgbClr val="C00000"/>
                          </a:solidFill>
                          <a:effectLst/>
                          <a:latin typeface="Calibri" panose="020F0502020204030204" pitchFamily="34" charset="0"/>
                          <a:cs typeface="Calibri" panose="020F0502020204030204" pitchFamily="34" charset="0"/>
                        </a:rPr>
                        <a:t>a + b</a:t>
                      </a:r>
                    </a:p>
                    <a:p>
                      <a:r>
                        <a:rPr lang="en-US" sz="2200" dirty="0" err="1">
                          <a:effectLst/>
                          <a:latin typeface="Calibri" panose="020F0502020204030204" pitchFamily="34" charset="0"/>
                          <a:cs typeface="Calibri" panose="020F0502020204030204" pitchFamily="34" charset="0"/>
                        </a:rPr>
                        <a:t>Ans</a:t>
                      </a:r>
                      <a:r>
                        <a:rPr lang="en-US" sz="2200" dirty="0">
                          <a:effectLst/>
                          <a:latin typeface="Calibri" panose="020F0502020204030204" pitchFamily="34" charset="0"/>
                          <a:cs typeface="Calibri" panose="020F0502020204030204" pitchFamily="34" charset="0"/>
                        </a:rPr>
                        <a:t>:  </a:t>
                      </a:r>
                      <a:r>
                        <a:rPr lang="en-US" sz="2200" b="1" baseline="0" dirty="0">
                          <a:solidFill>
                            <a:srgbClr val="0000FF"/>
                          </a:solidFill>
                          <a:effectLst/>
                          <a:latin typeface="Calibri" panose="020F0502020204030204" pitchFamily="34" charset="0"/>
                          <a:cs typeface="Calibri" panose="020F0502020204030204" pitchFamily="34" charset="0"/>
                        </a:rPr>
                        <a:t>'</a:t>
                      </a:r>
                      <a:r>
                        <a:rPr lang="en-US" sz="2200" b="1" dirty="0" err="1">
                          <a:solidFill>
                            <a:srgbClr val="0000FF"/>
                          </a:solidFill>
                          <a:effectLst/>
                          <a:latin typeface="Calibri" panose="020F0502020204030204" pitchFamily="34" charset="0"/>
                          <a:cs typeface="Calibri" panose="020F0502020204030204" pitchFamily="34" charset="0"/>
                        </a:rPr>
                        <a:t>HelloPython</a:t>
                      </a:r>
                      <a:r>
                        <a:rPr lang="en-US" sz="2200" b="1" baseline="0" dirty="0">
                          <a:solidFill>
                            <a:srgbClr val="0000FF"/>
                          </a:solidFill>
                          <a:effectLst/>
                          <a:latin typeface="Calibri" panose="020F0502020204030204" pitchFamily="34" charset="0"/>
                          <a:cs typeface="Calibri" panose="020F0502020204030204" pitchFamily="34" charset="0"/>
                        </a:rPr>
                        <a:t>'</a:t>
                      </a:r>
                      <a:endParaRPr lang="en-US" sz="2200" b="1" dirty="0">
                        <a:solidFill>
                          <a:srgbClr val="0000FF"/>
                        </a:solidFill>
                        <a:effectLst/>
                        <a:latin typeface="Calibri" panose="020F0502020204030204" pitchFamily="34" charset="0"/>
                        <a:cs typeface="Calibri" panose="020F0502020204030204" pitchFamily="34" charset="0"/>
                      </a:endParaRP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1"/>
                  </a:ext>
                </a:extLst>
              </a:tr>
              <a:tr h="1006099">
                <a:tc>
                  <a:txBody>
                    <a:bodyPr/>
                    <a:lstStyle/>
                    <a:p>
                      <a:pPr algn="ctr"/>
                      <a:r>
                        <a:rPr lang="en-US" sz="2200" b="1" dirty="0">
                          <a:solidFill>
                            <a:srgbClr val="C00000"/>
                          </a:solidFill>
                          <a:effectLst/>
                          <a:latin typeface="Calibri" panose="020F0502020204030204" pitchFamily="34" charset="0"/>
                          <a:cs typeface="Calibri" panose="020F0502020204030204" pitchFamily="34" charset="0"/>
                        </a:rPr>
                        <a:t>*</a:t>
                      </a: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b="0" dirty="0">
                          <a:effectLst/>
                          <a:latin typeface="Arial Narrow" panose="020B0606020202030204" pitchFamily="34" charset="0"/>
                        </a:rPr>
                        <a:t>Repetition </a:t>
                      </a:r>
                    </a:p>
                    <a:p>
                      <a:r>
                        <a:rPr lang="en-US" sz="2000" b="0" dirty="0">
                          <a:effectLst/>
                          <a:latin typeface="Arial Narrow" panose="020B0606020202030204" pitchFamily="34" charset="0"/>
                        </a:rPr>
                        <a:t>- Creates new string, concatenating multiple copies of the same string</a:t>
                      </a: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200" b="1" dirty="0">
                          <a:solidFill>
                            <a:srgbClr val="C00000"/>
                          </a:solidFill>
                          <a:effectLst/>
                          <a:latin typeface="Calibri" panose="020F0502020204030204" pitchFamily="34" charset="0"/>
                          <a:cs typeface="Calibri" panose="020F0502020204030204" pitchFamily="34" charset="0"/>
                        </a:rPr>
                        <a:t>a * 2 </a:t>
                      </a:r>
                    </a:p>
                    <a:p>
                      <a:r>
                        <a:rPr lang="en-US" sz="2200" dirty="0" err="1">
                          <a:effectLst/>
                          <a:latin typeface="Calibri" panose="020F0502020204030204" pitchFamily="34" charset="0"/>
                          <a:cs typeface="Calibri" panose="020F0502020204030204" pitchFamily="34" charset="0"/>
                        </a:rPr>
                        <a:t>Ans</a:t>
                      </a:r>
                      <a:r>
                        <a:rPr lang="en-US" sz="2200" dirty="0">
                          <a:effectLst/>
                          <a:latin typeface="Calibri" panose="020F0502020204030204" pitchFamily="34" charset="0"/>
                          <a:cs typeface="Calibri" panose="020F0502020204030204" pitchFamily="34" charset="0"/>
                        </a:rPr>
                        <a:t>:  </a:t>
                      </a:r>
                      <a:r>
                        <a:rPr lang="en-US" sz="2200" b="1" baseline="0" dirty="0">
                          <a:solidFill>
                            <a:srgbClr val="0000FF"/>
                          </a:solidFill>
                          <a:effectLst/>
                          <a:latin typeface="Calibri" panose="020F0502020204030204" pitchFamily="34" charset="0"/>
                          <a:cs typeface="Calibri" panose="020F0502020204030204" pitchFamily="34" charset="0"/>
                        </a:rPr>
                        <a:t>'</a:t>
                      </a:r>
                      <a:r>
                        <a:rPr lang="en-US" sz="2200" b="1" dirty="0" err="1">
                          <a:solidFill>
                            <a:srgbClr val="0000FF"/>
                          </a:solidFill>
                          <a:effectLst/>
                          <a:latin typeface="Calibri" panose="020F0502020204030204" pitchFamily="34" charset="0"/>
                          <a:cs typeface="Calibri" panose="020F0502020204030204" pitchFamily="34" charset="0"/>
                        </a:rPr>
                        <a:t>HelloHello</a:t>
                      </a:r>
                      <a:r>
                        <a:rPr lang="en-US" sz="2200" b="1" baseline="0" dirty="0">
                          <a:solidFill>
                            <a:srgbClr val="0000FF"/>
                          </a:solidFill>
                          <a:effectLst/>
                          <a:latin typeface="Calibri" panose="020F0502020204030204" pitchFamily="34" charset="0"/>
                          <a:cs typeface="Calibri" panose="020F0502020204030204" pitchFamily="34" charset="0"/>
                        </a:rPr>
                        <a:t>'</a:t>
                      </a:r>
                      <a:endParaRPr lang="en-US" sz="2200" b="1" dirty="0">
                        <a:solidFill>
                          <a:srgbClr val="0000FF"/>
                        </a:solidFill>
                        <a:effectLst/>
                        <a:latin typeface="Calibri" panose="020F0502020204030204" pitchFamily="34" charset="0"/>
                        <a:cs typeface="Calibri" panose="020F0502020204030204" pitchFamily="34" charset="0"/>
                      </a:endParaRP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2"/>
                  </a:ext>
                </a:extLst>
              </a:tr>
              <a:tr h="1005668">
                <a:tc>
                  <a:txBody>
                    <a:bodyPr/>
                    <a:lstStyle/>
                    <a:p>
                      <a:pPr algn="ctr"/>
                      <a:r>
                        <a:rPr lang="en-US" sz="2200" b="1" dirty="0">
                          <a:solidFill>
                            <a:srgbClr val="C00000"/>
                          </a:solidFill>
                          <a:effectLst/>
                          <a:latin typeface="Calibri" panose="020F0502020204030204" pitchFamily="34" charset="0"/>
                          <a:cs typeface="Calibri" panose="020F0502020204030204" pitchFamily="34" charset="0"/>
                        </a:rPr>
                        <a:t>in</a:t>
                      </a: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b="0" dirty="0">
                          <a:effectLst/>
                          <a:latin typeface="Arial Narrow" panose="020B0606020202030204" pitchFamily="34" charset="0"/>
                        </a:rPr>
                        <a:t>Membership </a:t>
                      </a:r>
                    </a:p>
                    <a:p>
                      <a:r>
                        <a:rPr lang="en-US" sz="2000" b="0" dirty="0">
                          <a:effectLst/>
                          <a:latin typeface="Arial Narrow" panose="020B0606020202030204" pitchFamily="34" charset="0"/>
                        </a:rPr>
                        <a:t>- Returns </a:t>
                      </a:r>
                      <a:r>
                        <a:rPr lang="en-US" sz="2000" b="0" i="1" dirty="0">
                          <a:solidFill>
                            <a:srgbClr val="CC0000"/>
                          </a:solidFill>
                          <a:effectLst/>
                          <a:latin typeface="Arial Narrow" panose="020B0606020202030204" pitchFamily="34" charset="0"/>
                        </a:rPr>
                        <a:t>True</a:t>
                      </a:r>
                      <a:r>
                        <a:rPr lang="en-US" sz="2000" b="0" dirty="0">
                          <a:effectLst/>
                          <a:latin typeface="Arial Narrow" panose="020B0606020202030204" pitchFamily="34" charset="0"/>
                        </a:rPr>
                        <a:t> if a substring exists in the given string, else it will return </a:t>
                      </a:r>
                      <a:r>
                        <a:rPr lang="en-US" sz="2000" b="0" i="1" dirty="0">
                          <a:solidFill>
                            <a:srgbClr val="CC0000"/>
                          </a:solidFill>
                          <a:effectLst/>
                          <a:latin typeface="Arial Narrow" panose="020B0606020202030204" pitchFamily="34" charset="0"/>
                        </a:rPr>
                        <a:t>False</a:t>
                      </a: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200" b="1" baseline="0" dirty="0">
                          <a:solidFill>
                            <a:srgbClr val="C00000"/>
                          </a:solidFill>
                          <a:effectLst/>
                          <a:latin typeface="Calibri" panose="020F0502020204030204" pitchFamily="34" charset="0"/>
                          <a:cs typeface="Calibri" panose="020F0502020204030204" pitchFamily="34" charset="0"/>
                        </a:rPr>
                        <a:t>'</a:t>
                      </a:r>
                      <a:r>
                        <a:rPr lang="en-US" sz="2200" b="1" dirty="0">
                          <a:solidFill>
                            <a:srgbClr val="C00000"/>
                          </a:solidFill>
                          <a:effectLst/>
                          <a:latin typeface="Calibri" panose="020F0502020204030204" pitchFamily="34" charset="0"/>
                          <a:cs typeface="Calibri" panose="020F0502020204030204" pitchFamily="34" charset="0"/>
                        </a:rPr>
                        <a:t>He</a:t>
                      </a:r>
                      <a:r>
                        <a:rPr lang="en-US" sz="2200" b="1" baseline="0" dirty="0">
                          <a:solidFill>
                            <a:srgbClr val="C00000"/>
                          </a:solidFill>
                          <a:effectLst/>
                          <a:latin typeface="Calibri" panose="020F0502020204030204" pitchFamily="34" charset="0"/>
                          <a:cs typeface="Calibri" panose="020F0502020204030204" pitchFamily="34" charset="0"/>
                        </a:rPr>
                        <a:t>'</a:t>
                      </a:r>
                      <a:r>
                        <a:rPr lang="en-US" sz="2200" b="1" dirty="0">
                          <a:solidFill>
                            <a:srgbClr val="C00000"/>
                          </a:solidFill>
                          <a:effectLst/>
                          <a:latin typeface="Calibri" panose="020F0502020204030204" pitchFamily="34" charset="0"/>
                          <a:cs typeface="Calibri" panose="020F0502020204030204" pitchFamily="34" charset="0"/>
                        </a:rPr>
                        <a:t> in a </a:t>
                      </a:r>
                    </a:p>
                    <a:p>
                      <a:r>
                        <a:rPr lang="en-US" sz="2200" dirty="0" err="1">
                          <a:effectLst/>
                          <a:latin typeface="Calibri" panose="020F0502020204030204" pitchFamily="34" charset="0"/>
                          <a:cs typeface="Calibri" panose="020F0502020204030204" pitchFamily="34" charset="0"/>
                        </a:rPr>
                        <a:t>Ans</a:t>
                      </a:r>
                      <a:r>
                        <a:rPr lang="en-US" sz="2200" dirty="0">
                          <a:effectLst/>
                          <a:latin typeface="Calibri" panose="020F0502020204030204" pitchFamily="34" charset="0"/>
                          <a:cs typeface="Calibri" panose="020F0502020204030204" pitchFamily="34" charset="0"/>
                        </a:rPr>
                        <a:t>:  </a:t>
                      </a:r>
                      <a:r>
                        <a:rPr lang="en-US" sz="2200" b="1" dirty="0">
                          <a:solidFill>
                            <a:srgbClr val="0000FF"/>
                          </a:solidFill>
                          <a:effectLst/>
                          <a:latin typeface="Calibri" panose="020F0502020204030204" pitchFamily="34" charset="0"/>
                          <a:cs typeface="Calibri" panose="020F0502020204030204" pitchFamily="34" charset="0"/>
                        </a:rPr>
                        <a:t>True</a:t>
                      </a: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3"/>
                  </a:ext>
                </a:extLst>
              </a:tr>
              <a:tr h="1006099">
                <a:tc>
                  <a:txBody>
                    <a:bodyPr/>
                    <a:lstStyle/>
                    <a:p>
                      <a:pPr algn="ctr"/>
                      <a:r>
                        <a:rPr lang="en-US" sz="2200" b="1" dirty="0">
                          <a:solidFill>
                            <a:srgbClr val="C00000"/>
                          </a:solidFill>
                          <a:effectLst/>
                          <a:latin typeface="Calibri" panose="020F0502020204030204" pitchFamily="34" charset="0"/>
                          <a:cs typeface="Calibri" panose="020F0502020204030204" pitchFamily="34" charset="0"/>
                        </a:rPr>
                        <a:t>not in</a:t>
                      </a: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b="0" dirty="0">
                          <a:effectLst/>
                          <a:latin typeface="Arial Narrow" panose="020B0606020202030204" pitchFamily="34" charset="0"/>
                        </a:rPr>
                        <a:t>Membership </a:t>
                      </a:r>
                    </a:p>
                    <a:p>
                      <a:r>
                        <a:rPr lang="en-US" sz="2000" b="0" dirty="0">
                          <a:effectLst/>
                          <a:latin typeface="Arial Narrow" panose="020B0606020202030204" pitchFamily="34" charset="0"/>
                        </a:rPr>
                        <a:t>- Returns </a:t>
                      </a:r>
                      <a:r>
                        <a:rPr lang="en-US" sz="2000" b="0" i="1" dirty="0">
                          <a:solidFill>
                            <a:srgbClr val="CC0000"/>
                          </a:solidFill>
                          <a:effectLst/>
                          <a:latin typeface="Arial Narrow" panose="020B0606020202030204" pitchFamily="34" charset="0"/>
                        </a:rPr>
                        <a:t>True</a:t>
                      </a:r>
                      <a:r>
                        <a:rPr lang="en-US" sz="2000" b="0" dirty="0">
                          <a:effectLst/>
                          <a:latin typeface="Arial Narrow" panose="020B0606020202030204" pitchFamily="34" charset="0"/>
                        </a:rPr>
                        <a:t> if a substring </a:t>
                      </a:r>
                      <a:r>
                        <a:rPr lang="en-US" sz="2000" b="1" dirty="0">
                          <a:effectLst/>
                          <a:latin typeface="Arial Narrow" panose="020B0606020202030204" pitchFamily="34" charset="0"/>
                        </a:rPr>
                        <a:t>does not </a:t>
                      </a:r>
                      <a:r>
                        <a:rPr lang="en-US" sz="2000" b="0" dirty="0">
                          <a:effectLst/>
                          <a:latin typeface="Arial Narrow" panose="020B0606020202030204" pitchFamily="34" charset="0"/>
                        </a:rPr>
                        <a:t>exist in the given string, else it will return </a:t>
                      </a:r>
                      <a:r>
                        <a:rPr lang="en-US" sz="2000" b="0" i="1" dirty="0">
                          <a:solidFill>
                            <a:srgbClr val="CC0000"/>
                          </a:solidFill>
                          <a:effectLst/>
                          <a:latin typeface="Arial Narrow" panose="020B0606020202030204" pitchFamily="34" charset="0"/>
                        </a:rPr>
                        <a:t>False</a:t>
                      </a:r>
                      <a:endParaRPr lang="en-US" sz="2000" b="0" i="1" dirty="0">
                        <a:effectLst/>
                        <a:latin typeface="Arial Narrow" panose="020B0606020202030204" pitchFamily="34" charset="0"/>
                      </a:endParaRP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200" baseline="0" dirty="0">
                          <a:solidFill>
                            <a:srgbClr val="C00000"/>
                          </a:solidFill>
                          <a:effectLst/>
                          <a:latin typeface="Calibri" panose="020F0502020204030204" pitchFamily="34" charset="0"/>
                          <a:cs typeface="Calibri" panose="020F0502020204030204" pitchFamily="34" charset="0"/>
                        </a:rPr>
                        <a:t>'</a:t>
                      </a:r>
                      <a:r>
                        <a:rPr lang="en-US" sz="2200" b="1" baseline="0" dirty="0">
                          <a:solidFill>
                            <a:srgbClr val="C00000"/>
                          </a:solidFill>
                          <a:effectLst/>
                          <a:latin typeface="Calibri" panose="020F0502020204030204" pitchFamily="34" charset="0"/>
                          <a:cs typeface="Calibri" panose="020F0502020204030204" pitchFamily="34" charset="0"/>
                        </a:rPr>
                        <a:t>lol</a:t>
                      </a:r>
                      <a:r>
                        <a:rPr lang="en-US" sz="2200" baseline="0" dirty="0">
                          <a:solidFill>
                            <a:srgbClr val="C00000"/>
                          </a:solidFill>
                          <a:effectLst/>
                          <a:latin typeface="Calibri" panose="020F0502020204030204" pitchFamily="34" charset="0"/>
                          <a:cs typeface="Calibri" panose="020F0502020204030204" pitchFamily="34" charset="0"/>
                        </a:rPr>
                        <a:t>'</a:t>
                      </a:r>
                      <a:r>
                        <a:rPr lang="en-US" sz="2200" b="1" dirty="0">
                          <a:solidFill>
                            <a:srgbClr val="C00000"/>
                          </a:solidFill>
                          <a:effectLst/>
                          <a:latin typeface="Calibri" panose="020F0502020204030204" pitchFamily="34" charset="0"/>
                          <a:cs typeface="Calibri" panose="020F0502020204030204" pitchFamily="34" charset="0"/>
                        </a:rPr>
                        <a:t> not in a</a:t>
                      </a:r>
                      <a:r>
                        <a:rPr lang="en-US" sz="2200" dirty="0">
                          <a:solidFill>
                            <a:srgbClr val="C00000"/>
                          </a:solidFill>
                          <a:effectLst/>
                          <a:latin typeface="Calibri" panose="020F0502020204030204" pitchFamily="34" charset="0"/>
                          <a:cs typeface="Calibri" panose="020F0502020204030204" pitchFamily="34" charset="0"/>
                        </a:rPr>
                        <a:t> </a:t>
                      </a:r>
                    </a:p>
                    <a:p>
                      <a:r>
                        <a:rPr lang="en-US" sz="2200" dirty="0" err="1">
                          <a:effectLst/>
                          <a:latin typeface="Calibri" panose="020F0502020204030204" pitchFamily="34" charset="0"/>
                          <a:cs typeface="Calibri" panose="020F0502020204030204" pitchFamily="34" charset="0"/>
                        </a:rPr>
                        <a:t>Ans</a:t>
                      </a:r>
                      <a:r>
                        <a:rPr lang="en-US" sz="2200" dirty="0">
                          <a:effectLst/>
                          <a:latin typeface="Calibri" panose="020F0502020204030204" pitchFamily="34" charset="0"/>
                          <a:cs typeface="Calibri" panose="020F0502020204030204" pitchFamily="34" charset="0"/>
                        </a:rPr>
                        <a:t>:  </a:t>
                      </a:r>
                      <a:r>
                        <a:rPr lang="en-US" sz="2200" b="1" dirty="0">
                          <a:solidFill>
                            <a:srgbClr val="0000FF"/>
                          </a:solidFill>
                          <a:effectLst/>
                          <a:latin typeface="Calibri" panose="020F0502020204030204" pitchFamily="34" charset="0"/>
                          <a:cs typeface="Calibri" panose="020F0502020204030204" pitchFamily="34" charset="0"/>
                        </a:rPr>
                        <a:t>True</a:t>
                      </a:r>
                    </a:p>
                  </a:txBody>
                  <a:tcPr marL="29137" marR="29137" marT="29137" marB="29137">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4"/>
                  </a:ext>
                </a:extLst>
              </a:tr>
            </a:tbl>
          </a:graphicData>
        </a:graphic>
      </p:graphicFrame>
      <p:sp>
        <p:nvSpPr>
          <p:cNvPr id="2" name="Rectangle 1">
            <a:extLst>
              <a:ext uri="{FF2B5EF4-FFF2-40B4-BE49-F238E27FC236}">
                <a16:creationId xmlns:a16="http://schemas.microsoft.com/office/drawing/2014/main" id="{AC862006-1917-41B6-A0EE-112F6194D088}"/>
              </a:ext>
            </a:extLst>
          </p:cNvPr>
          <p:cNvSpPr/>
          <p:nvPr/>
        </p:nvSpPr>
        <p:spPr>
          <a:xfrm>
            <a:off x="6400800" y="2209800"/>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46BE4E2-7FC6-4FFA-A0D4-6B3329DB29ED}"/>
              </a:ext>
            </a:extLst>
          </p:cNvPr>
          <p:cNvSpPr/>
          <p:nvPr/>
        </p:nvSpPr>
        <p:spPr>
          <a:xfrm>
            <a:off x="6400800" y="3162301"/>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D3E478C-ACB2-4B8A-BDCB-3177E1960CB0}"/>
              </a:ext>
            </a:extLst>
          </p:cNvPr>
          <p:cNvSpPr/>
          <p:nvPr/>
        </p:nvSpPr>
        <p:spPr>
          <a:xfrm>
            <a:off x="6400800" y="4250268"/>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A02C0BE-42DF-482D-A2CD-BDC17EAC9852}"/>
              </a:ext>
            </a:extLst>
          </p:cNvPr>
          <p:cNvSpPr/>
          <p:nvPr/>
        </p:nvSpPr>
        <p:spPr>
          <a:xfrm>
            <a:off x="6400800" y="5287436"/>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Audio 7">
            <a:hlinkClick r:id="" action="ppaction://media"/>
            <a:extLst>
              <a:ext uri="{FF2B5EF4-FFF2-40B4-BE49-F238E27FC236}">
                <a16:creationId xmlns:a16="http://schemas.microsoft.com/office/drawing/2014/main" id="{F4BB2826-EAC6-49EA-A17D-CFD4EA11C06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655826119"/>
      </p:ext>
    </p:extLst>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2"/>
                                        </p:tgtEl>
                                      </p:cBhvr>
                                    </p:animEffect>
                                    <p:set>
                                      <p:cBhvr>
                                        <p:cTn id="11" dur="1" fill="hold">
                                          <p:stCondLst>
                                            <p:cond delay="499"/>
                                          </p:stCondLst>
                                        </p:cTn>
                                        <p:tgtEl>
                                          <p:spTgt spid="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5"/>
                                        </p:tgtEl>
                                      </p:cBhvr>
                                    </p:animEffect>
                                    <p:set>
                                      <p:cBhvr>
                                        <p:cTn id="16" dur="1" fill="hold">
                                          <p:stCondLst>
                                            <p:cond delay="499"/>
                                          </p:stCondLst>
                                        </p:cTn>
                                        <p:tgtEl>
                                          <p:spTgt spid="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0"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8"/>
                </p:tgtEl>
              </p:cMediaNode>
            </p:audio>
          </p:childTnLst>
        </p:cTn>
      </p:par>
    </p:tnLst>
    <p:bldLst>
      <p:bldP spid="2" grpId="0" animBg="1"/>
      <p:bldP spid="5" grpId="0" animBg="1"/>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Length of a String</a:t>
            </a:r>
          </a:p>
        </p:txBody>
      </p:sp>
      <p:sp>
        <p:nvSpPr>
          <p:cNvPr id="5" name="Rectangle 3"/>
          <p:cNvSpPr txBox="1">
            <a:spLocks noChangeArrowheads="1"/>
          </p:cNvSpPr>
          <p:nvPr/>
        </p:nvSpPr>
        <p:spPr bwMode="auto">
          <a:xfrm>
            <a:off x="103554" y="937419"/>
            <a:ext cx="8991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a:buClr>
                <a:srgbClr val="660033"/>
              </a:buClr>
              <a:buSzPct val="70000"/>
              <a:buFont typeface="Wingdings" panose="05000000000000000000" pitchFamily="2" charset="2"/>
              <a:buChar char="q"/>
            </a:pPr>
            <a:r>
              <a:rPr lang="en-US" altLang="en-US" b="1" kern="0">
                <a:solidFill>
                  <a:srgbClr val="FF0000"/>
                </a:solidFill>
                <a:latin typeface="Calibri" panose="020F0502020204030204" pitchFamily="34" charset="0"/>
                <a:cs typeface="Calibri" panose="020F0502020204030204" pitchFamily="34" charset="0"/>
              </a:rPr>
              <a:t>len(word)</a:t>
            </a:r>
          </a:p>
          <a:p>
            <a:pPr lvl="1">
              <a:buFont typeface="Wingdings" panose="05000000000000000000" pitchFamily="2" charset="2"/>
              <a:buChar char="ü"/>
            </a:pPr>
            <a:r>
              <a:rPr lang="en-US" altLang="en-US" kern="0">
                <a:solidFill>
                  <a:schemeClr val="tx2"/>
                </a:solidFill>
                <a:latin typeface="Arial Narrow" panose="020B0606020202030204" pitchFamily="34" charset="0"/>
              </a:rPr>
              <a:t>Returns the</a:t>
            </a:r>
            <a:r>
              <a:rPr lang="en-US" altLang="en-US" u="sng" kern="0">
                <a:solidFill>
                  <a:schemeClr val="tx2"/>
                </a:solidFill>
                <a:latin typeface="Arial Narrow" panose="020B0606020202030204" pitchFamily="34" charset="0"/>
              </a:rPr>
              <a:t> length </a:t>
            </a:r>
            <a:r>
              <a:rPr lang="en-US" altLang="en-US" kern="0">
                <a:solidFill>
                  <a:schemeClr val="tx2"/>
                </a:solidFill>
                <a:latin typeface="Arial Narrow" panose="020B0606020202030204" pitchFamily="34" charset="0"/>
              </a:rPr>
              <a:t>of the string</a:t>
            </a:r>
          </a:p>
          <a:p>
            <a:endParaRPr lang="en-US" altLang="en-US" sz="2400" kern="0">
              <a:solidFill>
                <a:schemeClr val="tx1"/>
              </a:solidFill>
            </a:endParaRPr>
          </a:p>
          <a:p>
            <a:endParaRPr lang="en-US" altLang="en-US" sz="2400" kern="0">
              <a:solidFill>
                <a:schemeClr val="tx1"/>
              </a:solidFill>
            </a:endParaRPr>
          </a:p>
          <a:p>
            <a:endParaRPr lang="en-US" altLang="en-US" kern="0" dirty="0"/>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0600" y="2158669"/>
            <a:ext cx="2571600" cy="711861"/>
          </a:xfrm>
          <a:prstGeom prst="rect">
            <a:avLst/>
          </a:prstGeom>
          <a:ln>
            <a:solidFill>
              <a:schemeClr val="tx1"/>
            </a:solidFill>
          </a:ln>
        </p:spPr>
      </p:pic>
      <p:graphicFrame>
        <p:nvGraphicFramePr>
          <p:cNvPr id="8" name="Table 7">
            <a:extLst>
              <a:ext uri="{FF2B5EF4-FFF2-40B4-BE49-F238E27FC236}">
                <a16:creationId xmlns:a16="http://schemas.microsoft.com/office/drawing/2014/main" id="{8E399F85-D07A-4B6A-90C2-4C4CE69E91D8}"/>
              </a:ext>
            </a:extLst>
          </p:cNvPr>
          <p:cNvGraphicFramePr>
            <a:graphicFrameLocks noGrp="1"/>
          </p:cNvGraphicFramePr>
          <p:nvPr>
            <p:extLst/>
          </p:nvPr>
        </p:nvGraphicFramePr>
        <p:xfrm>
          <a:off x="1371600" y="3323444"/>
          <a:ext cx="6250777" cy="577215"/>
        </p:xfrm>
        <a:graphic>
          <a:graphicData uri="http://schemas.openxmlformats.org/drawingml/2006/table">
            <a:tbl>
              <a:tblPr firstRow="1" bandRow="1">
                <a:tableStyleId>{5940675A-B579-460E-94D1-54222C63F5DA}</a:tableStyleId>
              </a:tblPr>
              <a:tblGrid>
                <a:gridCol w="611981">
                  <a:extLst>
                    <a:ext uri="{9D8B030D-6E8A-4147-A177-3AD203B41FA5}">
                      <a16:colId xmlns:a16="http://schemas.microsoft.com/office/drawing/2014/main" val="2264299624"/>
                    </a:ext>
                  </a:extLst>
                </a:gridCol>
                <a:gridCol w="349677">
                  <a:extLst>
                    <a:ext uri="{9D8B030D-6E8A-4147-A177-3AD203B41FA5}">
                      <a16:colId xmlns:a16="http://schemas.microsoft.com/office/drawing/2014/main" val="2021366026"/>
                    </a:ext>
                  </a:extLst>
                </a:gridCol>
                <a:gridCol w="480829">
                  <a:extLst>
                    <a:ext uri="{9D8B030D-6E8A-4147-A177-3AD203B41FA5}">
                      <a16:colId xmlns:a16="http://schemas.microsoft.com/office/drawing/2014/main" val="1428200600"/>
                    </a:ext>
                  </a:extLst>
                </a:gridCol>
                <a:gridCol w="480829">
                  <a:extLst>
                    <a:ext uri="{9D8B030D-6E8A-4147-A177-3AD203B41FA5}">
                      <a16:colId xmlns:a16="http://schemas.microsoft.com/office/drawing/2014/main" val="1892023744"/>
                    </a:ext>
                  </a:extLst>
                </a:gridCol>
                <a:gridCol w="480829">
                  <a:extLst>
                    <a:ext uri="{9D8B030D-6E8A-4147-A177-3AD203B41FA5}">
                      <a16:colId xmlns:a16="http://schemas.microsoft.com/office/drawing/2014/main" val="1107659886"/>
                    </a:ext>
                  </a:extLst>
                </a:gridCol>
                <a:gridCol w="480829">
                  <a:extLst>
                    <a:ext uri="{9D8B030D-6E8A-4147-A177-3AD203B41FA5}">
                      <a16:colId xmlns:a16="http://schemas.microsoft.com/office/drawing/2014/main" val="1512979443"/>
                    </a:ext>
                  </a:extLst>
                </a:gridCol>
                <a:gridCol w="480829">
                  <a:extLst>
                    <a:ext uri="{9D8B030D-6E8A-4147-A177-3AD203B41FA5}">
                      <a16:colId xmlns:a16="http://schemas.microsoft.com/office/drawing/2014/main" val="1157255560"/>
                    </a:ext>
                  </a:extLst>
                </a:gridCol>
                <a:gridCol w="480829">
                  <a:extLst>
                    <a:ext uri="{9D8B030D-6E8A-4147-A177-3AD203B41FA5}">
                      <a16:colId xmlns:a16="http://schemas.microsoft.com/office/drawing/2014/main" val="620077104"/>
                    </a:ext>
                  </a:extLst>
                </a:gridCol>
                <a:gridCol w="480829">
                  <a:extLst>
                    <a:ext uri="{9D8B030D-6E8A-4147-A177-3AD203B41FA5}">
                      <a16:colId xmlns:a16="http://schemas.microsoft.com/office/drawing/2014/main" val="3408104938"/>
                    </a:ext>
                  </a:extLst>
                </a:gridCol>
                <a:gridCol w="480829">
                  <a:extLst>
                    <a:ext uri="{9D8B030D-6E8A-4147-A177-3AD203B41FA5}">
                      <a16:colId xmlns:a16="http://schemas.microsoft.com/office/drawing/2014/main" val="3101922130"/>
                    </a:ext>
                  </a:extLst>
                </a:gridCol>
                <a:gridCol w="480829">
                  <a:extLst>
                    <a:ext uri="{9D8B030D-6E8A-4147-A177-3AD203B41FA5}">
                      <a16:colId xmlns:a16="http://schemas.microsoft.com/office/drawing/2014/main" val="4203384694"/>
                    </a:ext>
                  </a:extLst>
                </a:gridCol>
                <a:gridCol w="480829">
                  <a:extLst>
                    <a:ext uri="{9D8B030D-6E8A-4147-A177-3AD203B41FA5}">
                      <a16:colId xmlns:a16="http://schemas.microsoft.com/office/drawing/2014/main" val="2343476908"/>
                    </a:ext>
                  </a:extLst>
                </a:gridCol>
                <a:gridCol w="480829">
                  <a:extLst>
                    <a:ext uri="{9D8B030D-6E8A-4147-A177-3AD203B41FA5}">
                      <a16:colId xmlns:a16="http://schemas.microsoft.com/office/drawing/2014/main" val="3587556747"/>
                    </a:ext>
                  </a:extLst>
                </a:gridCol>
              </a:tblGrid>
              <a:tr h="190500">
                <a:tc>
                  <a:txBody>
                    <a:bodyPr/>
                    <a:lstStyle/>
                    <a:p>
                      <a:pPr algn="l" fontAlgn="b"/>
                      <a:r>
                        <a:rPr lang="en-GB" sz="1200" b="1" u="none" strike="noStrike" dirty="0">
                          <a:effectLst/>
                        </a:rPr>
                        <a:t>name</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H</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e</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l</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l</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o</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W</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o</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r</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l</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d</a:t>
                      </a:r>
                      <a:endParaRPr lang="en-GB" sz="12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GB" sz="1200" b="1" u="none" strike="noStrike" dirty="0">
                          <a:effectLst/>
                        </a:rPr>
                        <a:t>!</a:t>
                      </a:r>
                      <a:endParaRPr lang="en-GB" sz="1200" b="1" i="0" u="none" strike="noStrike" dirty="0">
                        <a:solidFill>
                          <a:schemeClr val="tx1"/>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06634864"/>
                  </a:ext>
                </a:extLst>
              </a:tr>
              <a:tr h="190500">
                <a:tc>
                  <a:txBody>
                    <a:bodyPr/>
                    <a:lstStyle/>
                    <a:p>
                      <a:pPr algn="l" fontAlgn="b"/>
                      <a:r>
                        <a:rPr lang="en-GB" sz="1200" u="none" strike="noStrike" dirty="0">
                          <a:effectLst/>
                        </a:rPr>
                        <a:t>position</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0</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1</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2</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3</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4</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5</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6</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7</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8</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9</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10</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11</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8945190"/>
                  </a:ext>
                </a:extLst>
              </a:tr>
              <a:tr h="190500">
                <a:tc>
                  <a:txBody>
                    <a:bodyPr/>
                    <a:lstStyle/>
                    <a:p>
                      <a:pPr algn="l" fontAlgn="b"/>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-12</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-11</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-10</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-9</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-8</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-7</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-6</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-5</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-4</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a:effectLst/>
                        </a:rPr>
                        <a:t>-3</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-2</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200" u="none" strike="noStrike" dirty="0">
                          <a:effectLst/>
                        </a:rPr>
                        <a:t>-1</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61822778"/>
                  </a:ext>
                </a:extLst>
              </a:tr>
            </a:tbl>
          </a:graphicData>
        </a:graphic>
      </p:graphicFrame>
      <p:pic>
        <p:nvPicPr>
          <p:cNvPr id="2" name="Audio 1">
            <a:hlinkClick r:id="" action="ppaction://media"/>
            <a:extLst>
              <a:ext uri="{FF2B5EF4-FFF2-40B4-BE49-F238E27FC236}">
                <a16:creationId xmlns:a16="http://schemas.microsoft.com/office/drawing/2014/main" id="{EE14B6CF-AEE2-4F52-96A3-0A0AC50E981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412313364"/>
      </p:ext>
    </p:extLst>
  </p:cSld>
  <p:clrMapOvr>
    <a:masterClrMapping/>
  </p:clrMapOvr>
  <mc:AlternateContent xmlns:mc="http://schemas.openxmlformats.org/markup-compatibility/2006" xmlns:p14="http://schemas.microsoft.com/office/powerpoint/2010/main">
    <mc:Choice Requires="p14">
      <p:transition spd="slow" p14:dur="900" advTm="25262">
        <p14:warp dir="in"/>
      </p:transition>
    </mc:Choice>
    <mc:Fallback xmlns="">
      <p:transition spd="slow" advTm="2526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Built-in String Functions</a:t>
            </a:r>
          </a:p>
        </p:txBody>
      </p:sp>
      <p:graphicFrame>
        <p:nvGraphicFramePr>
          <p:cNvPr id="8" name="Table 7"/>
          <p:cNvGraphicFramePr>
            <a:graphicFrameLocks noGrp="1"/>
          </p:cNvGraphicFramePr>
          <p:nvPr>
            <p:extLst>
              <p:ext uri="{D42A27DB-BD31-4B8C-83A1-F6EECF244321}">
                <p14:modId xmlns:p14="http://schemas.microsoft.com/office/powerpoint/2010/main" val="2191726400"/>
              </p:ext>
            </p:extLst>
          </p:nvPr>
        </p:nvGraphicFramePr>
        <p:xfrm>
          <a:off x="0" y="762000"/>
          <a:ext cx="9144000" cy="3191950"/>
        </p:xfrm>
        <a:graphic>
          <a:graphicData uri="http://schemas.openxmlformats.org/drawingml/2006/table">
            <a:tbl>
              <a:tblPr/>
              <a:tblGrid>
                <a:gridCol w="1780248">
                  <a:extLst>
                    <a:ext uri="{9D8B030D-6E8A-4147-A177-3AD203B41FA5}">
                      <a16:colId xmlns:a16="http://schemas.microsoft.com/office/drawing/2014/main" val="20000"/>
                    </a:ext>
                  </a:extLst>
                </a:gridCol>
                <a:gridCol w="4652920">
                  <a:extLst>
                    <a:ext uri="{9D8B030D-6E8A-4147-A177-3AD203B41FA5}">
                      <a16:colId xmlns:a16="http://schemas.microsoft.com/office/drawing/2014/main" val="20001"/>
                    </a:ext>
                  </a:extLst>
                </a:gridCol>
                <a:gridCol w="2710832">
                  <a:extLst>
                    <a:ext uri="{9D8B030D-6E8A-4147-A177-3AD203B41FA5}">
                      <a16:colId xmlns:a16="http://schemas.microsoft.com/office/drawing/2014/main" val="20002"/>
                    </a:ext>
                  </a:extLst>
                </a:gridCol>
              </a:tblGrid>
              <a:tr h="666342">
                <a:tc>
                  <a:txBody>
                    <a:bodyPr/>
                    <a:lstStyle/>
                    <a:p>
                      <a:pPr algn="l"/>
                      <a:r>
                        <a:rPr lang="en-US" sz="2000" b="1" dirty="0">
                          <a:effectLst/>
                        </a:rPr>
                        <a:t>Function</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000" b="1" dirty="0">
                          <a:effectLst/>
                          <a:latin typeface="Arial Narrow" panose="020B0606020202030204" pitchFamily="34" charset="0"/>
                        </a:rPr>
                        <a:t>Description</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000" b="1" dirty="0">
                          <a:effectLst/>
                          <a:latin typeface="Arial Narrow" panose="020B0606020202030204" pitchFamily="34" charset="0"/>
                          <a:cs typeface="Calibri" panose="020F0502020204030204" pitchFamily="34" charset="0"/>
                        </a:rPr>
                        <a:t>Example</a:t>
                      </a:r>
                    </a:p>
                    <a:p>
                      <a:pPr algn="l"/>
                      <a:r>
                        <a:rPr lang="en-US" sz="2000" b="1" dirty="0">
                          <a:solidFill>
                            <a:srgbClr val="0000FF"/>
                          </a:solidFill>
                          <a:effectLst/>
                          <a:latin typeface="Calibri" panose="020F0502020204030204" pitchFamily="34" charset="0"/>
                          <a:cs typeface="Calibri" panose="020F0502020204030204" pitchFamily="34" charset="0"/>
                        </a:rPr>
                        <a:t>a</a:t>
                      </a:r>
                      <a:r>
                        <a:rPr lang="en-US" sz="2000" b="1" kern="1200" baseline="0" dirty="0">
                          <a:solidFill>
                            <a:srgbClr val="0000FF"/>
                          </a:solidFill>
                          <a:effectLst/>
                          <a:latin typeface="Calibri" panose="020F0502020204030204" pitchFamily="34" charset="0"/>
                          <a:ea typeface="+mn-ea"/>
                          <a:cs typeface="Calibri" panose="020F0502020204030204" pitchFamily="34" charset="0"/>
                        </a:rPr>
                        <a:t>= 'Yaya Banana'</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extLst>
                  <a:ext uri="{0D108BD9-81ED-4DB2-BD59-A6C34878D82A}">
                    <a16:rowId xmlns:a16="http://schemas.microsoft.com/office/drawing/2014/main" val="10000"/>
                  </a:ext>
                </a:extLst>
              </a:tr>
              <a:tr h="853452">
                <a:tc>
                  <a:txBody>
                    <a:bodyPr/>
                    <a:lstStyle/>
                    <a:p>
                      <a:r>
                        <a:rPr lang="en-US" sz="2000" b="1" dirty="0">
                          <a:solidFill>
                            <a:srgbClr val="C00000"/>
                          </a:solidFill>
                          <a:effectLst/>
                          <a:latin typeface="Calibri" panose="020F0502020204030204" pitchFamily="34" charset="0"/>
                          <a:cs typeface="Calibri" panose="020F0502020204030204" pitchFamily="34" charset="0"/>
                        </a:rPr>
                        <a:t>capitalize()</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Returns </a:t>
                      </a:r>
                      <a:r>
                        <a:rPr lang="en-US" sz="2000" b="0" i="0" kern="1200" dirty="0">
                          <a:solidFill>
                            <a:schemeClr val="tx1"/>
                          </a:solidFill>
                          <a:effectLst/>
                          <a:latin typeface="Arial Narrow" panose="020B0606020202030204" pitchFamily="34" charset="0"/>
                          <a:ea typeface="+mn-ea"/>
                          <a:cs typeface="+mn-cs"/>
                        </a:rPr>
                        <a:t>a copy of the string with its first character capitalized and the rest lowercased.</a:t>
                      </a:r>
                      <a:endParaRPr lang="en-US" sz="2000" dirty="0">
                        <a:effectLst/>
                        <a:latin typeface="Arial Narrow" panose="020B0606020202030204" pitchFamily="34" charset="0"/>
                      </a:endParaRP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b="1" dirty="0" err="1">
                          <a:solidFill>
                            <a:srgbClr val="C00000"/>
                          </a:solidFill>
                          <a:effectLst/>
                          <a:latin typeface="Calibri" panose="020F0502020204030204" pitchFamily="34" charset="0"/>
                          <a:cs typeface="Calibri" panose="020F0502020204030204" pitchFamily="34" charset="0"/>
                        </a:rPr>
                        <a:t>a.capitalize</a:t>
                      </a:r>
                      <a:r>
                        <a:rPr lang="en-US" sz="2000" b="1" dirty="0">
                          <a:solidFill>
                            <a:srgbClr val="C00000"/>
                          </a:solidFill>
                          <a:effectLst/>
                          <a:latin typeface="Calibri" panose="020F0502020204030204" pitchFamily="34" charset="0"/>
                          <a:cs typeface="Calibri" panose="020F0502020204030204" pitchFamily="34" charset="0"/>
                        </a:rPr>
                        <a:t>() </a:t>
                      </a:r>
                    </a:p>
                    <a:p>
                      <a:r>
                        <a:rPr lang="en-US" sz="2000" dirty="0">
                          <a:effectLst/>
                          <a:latin typeface="Calibri" panose="020F0502020204030204" pitchFamily="34" charset="0"/>
                          <a:cs typeface="Calibri" panose="020F0502020204030204" pitchFamily="34" charset="0"/>
                        </a:rPr>
                        <a:t>Ans:  </a:t>
                      </a:r>
                      <a:r>
                        <a:rPr lang="en-US" sz="2000" b="1" baseline="0" dirty="0">
                          <a:solidFill>
                            <a:srgbClr val="0000FF"/>
                          </a:solidFill>
                          <a:effectLst/>
                          <a:latin typeface="Calibri" panose="020F0502020204030204" pitchFamily="34" charset="0"/>
                          <a:cs typeface="Calibri" panose="020F0502020204030204" pitchFamily="34" charset="0"/>
                        </a:rPr>
                        <a:t>'Yaya</a:t>
                      </a:r>
                      <a:r>
                        <a:rPr lang="en-US" sz="2000" b="1" dirty="0">
                          <a:solidFill>
                            <a:srgbClr val="0000FF"/>
                          </a:solidFill>
                          <a:effectLst/>
                          <a:latin typeface="Calibri" panose="020F0502020204030204" pitchFamily="34" charset="0"/>
                          <a:cs typeface="Calibri" panose="020F0502020204030204" pitchFamily="34" charset="0"/>
                        </a:rPr>
                        <a:t> banana</a:t>
                      </a:r>
                      <a:r>
                        <a:rPr lang="en-US" sz="2000" b="1" baseline="0" dirty="0">
                          <a:solidFill>
                            <a:srgbClr val="0000FF"/>
                          </a:solidFill>
                          <a:effectLst/>
                          <a:latin typeface="Calibri" panose="020F0502020204030204" pitchFamily="34" charset="0"/>
                          <a:cs typeface="Calibri" panose="020F0502020204030204" pitchFamily="34" charset="0"/>
                        </a:rPr>
                        <a:t>'</a:t>
                      </a:r>
                      <a:endParaRPr lang="en-US" sz="2000" b="1" dirty="0">
                        <a:solidFill>
                          <a:srgbClr val="0000FF"/>
                        </a:solidFill>
                        <a:effectLst/>
                        <a:latin typeface="Calibri" panose="020F0502020204030204" pitchFamily="34" charset="0"/>
                        <a:cs typeface="Calibri" panose="020F0502020204030204" pitchFamily="34" charset="0"/>
                      </a:endParaRP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1"/>
                  </a:ext>
                </a:extLst>
              </a:tr>
              <a:tr h="770979">
                <a:tc>
                  <a:txBody>
                    <a:bodyPr/>
                    <a:lstStyle/>
                    <a:p>
                      <a:r>
                        <a:rPr lang="en-US" sz="2000" b="1" dirty="0">
                          <a:solidFill>
                            <a:srgbClr val="C00000"/>
                          </a:solidFill>
                          <a:effectLst/>
                          <a:latin typeface="Calibri" panose="020F0502020204030204" pitchFamily="34" charset="0"/>
                          <a:cs typeface="Calibri" panose="020F0502020204030204" pitchFamily="34" charset="0"/>
                        </a:rPr>
                        <a:t>lower()</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Converts all uppercase letters in string to lowercase</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dirty="0" err="1">
                          <a:solidFill>
                            <a:srgbClr val="C00000"/>
                          </a:solidFill>
                          <a:effectLst/>
                          <a:latin typeface="Calibri" panose="020F0502020204030204" pitchFamily="34" charset="0"/>
                          <a:cs typeface="Calibri" panose="020F0502020204030204" pitchFamily="34" charset="0"/>
                        </a:rPr>
                        <a:t>a.lower</a:t>
                      </a:r>
                      <a:r>
                        <a:rPr lang="en-US" sz="2000" b="1" dirty="0">
                          <a:solidFill>
                            <a:srgbClr val="C00000"/>
                          </a:solidFill>
                          <a:effectLst/>
                          <a:latin typeface="Calibri" panose="020F0502020204030204" pitchFamily="34" charset="0"/>
                          <a:cs typeface="Calibri" panose="020F0502020204030204" pitchFamily="34" charset="0"/>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cs typeface="Calibri" panose="020F0502020204030204" pitchFamily="34" charset="0"/>
                        </a:rPr>
                        <a:t>Ans:  </a:t>
                      </a:r>
                      <a:r>
                        <a:rPr lang="en-US" sz="2000" b="1" baseline="0" dirty="0">
                          <a:solidFill>
                            <a:srgbClr val="0000FF"/>
                          </a:solidFill>
                          <a:effectLst/>
                          <a:latin typeface="Calibri" panose="020F0502020204030204" pitchFamily="34" charset="0"/>
                          <a:cs typeface="Calibri" panose="020F0502020204030204" pitchFamily="34" charset="0"/>
                        </a:rPr>
                        <a:t>'</a:t>
                      </a:r>
                      <a:r>
                        <a:rPr lang="en-US" sz="2000" b="1" baseline="0" dirty="0" err="1">
                          <a:solidFill>
                            <a:srgbClr val="0000FF"/>
                          </a:solidFill>
                          <a:effectLst/>
                          <a:latin typeface="Calibri" panose="020F0502020204030204" pitchFamily="34" charset="0"/>
                          <a:cs typeface="Calibri" panose="020F0502020204030204" pitchFamily="34" charset="0"/>
                        </a:rPr>
                        <a:t>yaya</a:t>
                      </a:r>
                      <a:r>
                        <a:rPr lang="en-US" sz="2000" b="1" dirty="0">
                          <a:solidFill>
                            <a:srgbClr val="0000FF"/>
                          </a:solidFill>
                          <a:effectLst/>
                          <a:latin typeface="Calibri" panose="020F0502020204030204" pitchFamily="34" charset="0"/>
                          <a:cs typeface="Calibri" panose="020F0502020204030204" pitchFamily="34" charset="0"/>
                        </a:rPr>
                        <a:t> banana</a:t>
                      </a:r>
                      <a:r>
                        <a:rPr lang="en-US" sz="2000" b="1" baseline="0" dirty="0">
                          <a:solidFill>
                            <a:srgbClr val="0000FF"/>
                          </a:solidFill>
                          <a:effectLst/>
                          <a:latin typeface="Calibri" panose="020F0502020204030204" pitchFamily="34" charset="0"/>
                          <a:cs typeface="Calibri" panose="020F0502020204030204" pitchFamily="34" charset="0"/>
                        </a:rPr>
                        <a:t>'</a:t>
                      </a:r>
                      <a:endParaRPr lang="en-US" sz="2000" b="1" dirty="0">
                        <a:solidFill>
                          <a:srgbClr val="0000FF"/>
                        </a:solidFill>
                        <a:effectLst/>
                        <a:latin typeface="Calibri" panose="020F0502020204030204" pitchFamily="34" charset="0"/>
                        <a:cs typeface="Calibri" panose="020F0502020204030204" pitchFamily="34" charset="0"/>
                      </a:endParaRP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2"/>
                  </a:ext>
                </a:extLst>
              </a:tr>
              <a:tr h="896971">
                <a:tc>
                  <a:txBody>
                    <a:bodyPr/>
                    <a:lstStyle/>
                    <a:p>
                      <a:r>
                        <a:rPr lang="en-US" sz="2000" b="1" dirty="0">
                          <a:solidFill>
                            <a:srgbClr val="C00000"/>
                          </a:solidFill>
                          <a:effectLst/>
                          <a:latin typeface="Calibri" panose="020F0502020204030204" pitchFamily="34" charset="0"/>
                          <a:cs typeface="Calibri" panose="020F0502020204030204" pitchFamily="34" charset="0"/>
                        </a:rPr>
                        <a:t>upper()</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Converts all lowercase letters in string to uppercase</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dirty="0" err="1">
                          <a:solidFill>
                            <a:srgbClr val="C00000"/>
                          </a:solidFill>
                          <a:effectLst/>
                          <a:latin typeface="Calibri" panose="020F0502020204030204" pitchFamily="34" charset="0"/>
                          <a:cs typeface="Calibri" panose="020F0502020204030204" pitchFamily="34" charset="0"/>
                        </a:rPr>
                        <a:t>a.upper</a:t>
                      </a:r>
                      <a:r>
                        <a:rPr lang="en-US" sz="2000" b="1" dirty="0">
                          <a:solidFill>
                            <a:srgbClr val="C00000"/>
                          </a:solidFill>
                          <a:effectLst/>
                          <a:latin typeface="Calibri" panose="020F0502020204030204" pitchFamily="34" charset="0"/>
                          <a:cs typeface="Calibri" panose="020F0502020204030204" pitchFamily="34" charset="0"/>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cs typeface="Calibri" panose="020F0502020204030204" pitchFamily="34" charset="0"/>
                        </a:rPr>
                        <a:t>Ans: </a:t>
                      </a:r>
                      <a:r>
                        <a:rPr lang="en-US" sz="2000" dirty="0">
                          <a:solidFill>
                            <a:srgbClr val="0000FF"/>
                          </a:solidFill>
                          <a:effectLst/>
                          <a:latin typeface="Calibri" panose="020F0502020204030204" pitchFamily="34" charset="0"/>
                          <a:cs typeface="Calibri" panose="020F0502020204030204" pitchFamily="34" charset="0"/>
                        </a:rPr>
                        <a:t> </a:t>
                      </a:r>
                      <a:r>
                        <a:rPr lang="en-US" sz="2000" b="1" baseline="0" dirty="0">
                          <a:solidFill>
                            <a:srgbClr val="0000FF"/>
                          </a:solidFill>
                          <a:effectLst/>
                          <a:latin typeface="Calibri" panose="020F0502020204030204" pitchFamily="34" charset="0"/>
                          <a:cs typeface="Calibri" panose="020F0502020204030204" pitchFamily="34" charset="0"/>
                        </a:rPr>
                        <a:t>'YAYA BANANA'</a:t>
                      </a:r>
                      <a:endParaRPr lang="en-US" sz="2000" b="1" dirty="0">
                        <a:solidFill>
                          <a:srgbClr val="0000FF"/>
                        </a:solidFill>
                        <a:effectLst/>
                        <a:latin typeface="Calibri" panose="020F0502020204030204" pitchFamily="34" charset="0"/>
                        <a:cs typeface="Calibri" panose="020F0502020204030204" pitchFamily="34" charset="0"/>
                      </a:endParaRP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3"/>
                  </a:ext>
                </a:extLst>
              </a:tr>
            </a:tbl>
          </a:graphicData>
        </a:graphic>
      </p:graphicFrame>
      <p:sp>
        <p:nvSpPr>
          <p:cNvPr id="4" name="Rectangle 3">
            <a:extLst>
              <a:ext uri="{FF2B5EF4-FFF2-40B4-BE49-F238E27FC236}">
                <a16:creationId xmlns:a16="http://schemas.microsoft.com/office/drawing/2014/main" id="{1C17EF47-248C-4F7E-B573-2AFCDC8C292A}"/>
              </a:ext>
            </a:extLst>
          </p:cNvPr>
          <p:cNvSpPr/>
          <p:nvPr/>
        </p:nvSpPr>
        <p:spPr>
          <a:xfrm>
            <a:off x="6987190" y="1777278"/>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5CC21B6-4991-4839-B679-12700778C6F1}"/>
              </a:ext>
            </a:extLst>
          </p:cNvPr>
          <p:cNvSpPr/>
          <p:nvPr/>
        </p:nvSpPr>
        <p:spPr>
          <a:xfrm>
            <a:off x="7008168" y="2591674"/>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9104A86-9E31-4D43-81D1-1E4D67182B65}"/>
              </a:ext>
            </a:extLst>
          </p:cNvPr>
          <p:cNvSpPr/>
          <p:nvPr/>
        </p:nvSpPr>
        <p:spPr>
          <a:xfrm>
            <a:off x="7008168" y="3402569"/>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a:extLst>
              <a:ext uri="{FF2B5EF4-FFF2-40B4-BE49-F238E27FC236}">
                <a16:creationId xmlns:a16="http://schemas.microsoft.com/office/drawing/2014/main" id="{4B18B632-D3B3-458F-A968-BDC982ED05E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715092261"/>
      </p:ext>
    </p:extLst>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4"/>
                                        </p:tgtEl>
                                      </p:cBhvr>
                                    </p:animEffect>
                                    <p:set>
                                      <p:cBhvr>
                                        <p:cTn id="11" dur="1" fill="hold">
                                          <p:stCondLst>
                                            <p:cond delay="499"/>
                                          </p:stCondLst>
                                        </p:cTn>
                                        <p:tgtEl>
                                          <p:spTgt spid="4"/>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5"/>
                                        </p:tgtEl>
                                      </p:cBhvr>
                                    </p:animEffect>
                                    <p:set>
                                      <p:cBhvr>
                                        <p:cTn id="16" dur="1" fill="hold">
                                          <p:stCondLst>
                                            <p:cond delay="499"/>
                                          </p:stCondLst>
                                        </p:cTn>
                                        <p:tgtEl>
                                          <p:spTgt spid="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7"/>
                </p:tgtEl>
              </p:cMediaNode>
            </p:audio>
          </p:childTnLst>
        </p:cTn>
      </p:par>
    </p:tnLst>
    <p:bldLst>
      <p:bldP spid="4" grpId="0" animBg="1"/>
      <p:bldP spid="5"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Built-in String Functions</a:t>
            </a:r>
          </a:p>
        </p:txBody>
      </p:sp>
      <p:graphicFrame>
        <p:nvGraphicFramePr>
          <p:cNvPr id="8" name="Table 7"/>
          <p:cNvGraphicFramePr>
            <a:graphicFrameLocks noGrp="1"/>
          </p:cNvGraphicFramePr>
          <p:nvPr>
            <p:extLst>
              <p:ext uri="{D42A27DB-BD31-4B8C-83A1-F6EECF244321}">
                <p14:modId xmlns:p14="http://schemas.microsoft.com/office/powerpoint/2010/main" val="3288552924"/>
              </p:ext>
            </p:extLst>
          </p:nvPr>
        </p:nvGraphicFramePr>
        <p:xfrm>
          <a:off x="0" y="762000"/>
          <a:ext cx="9144000" cy="4132213"/>
        </p:xfrm>
        <a:graphic>
          <a:graphicData uri="http://schemas.openxmlformats.org/drawingml/2006/table">
            <a:tbl>
              <a:tblPr/>
              <a:tblGrid>
                <a:gridCol w="1780248">
                  <a:extLst>
                    <a:ext uri="{9D8B030D-6E8A-4147-A177-3AD203B41FA5}">
                      <a16:colId xmlns:a16="http://schemas.microsoft.com/office/drawing/2014/main" val="20000"/>
                    </a:ext>
                  </a:extLst>
                </a:gridCol>
                <a:gridCol w="4652920">
                  <a:extLst>
                    <a:ext uri="{9D8B030D-6E8A-4147-A177-3AD203B41FA5}">
                      <a16:colId xmlns:a16="http://schemas.microsoft.com/office/drawing/2014/main" val="20001"/>
                    </a:ext>
                  </a:extLst>
                </a:gridCol>
                <a:gridCol w="2710832">
                  <a:extLst>
                    <a:ext uri="{9D8B030D-6E8A-4147-A177-3AD203B41FA5}">
                      <a16:colId xmlns:a16="http://schemas.microsoft.com/office/drawing/2014/main" val="20002"/>
                    </a:ext>
                  </a:extLst>
                </a:gridCol>
              </a:tblGrid>
              <a:tr h="576935">
                <a:tc>
                  <a:txBody>
                    <a:bodyPr/>
                    <a:lstStyle/>
                    <a:p>
                      <a:pPr algn="l"/>
                      <a:r>
                        <a:rPr lang="en-US" sz="2000" b="1" dirty="0">
                          <a:effectLst/>
                        </a:rPr>
                        <a:t>Function</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000" b="1" dirty="0">
                          <a:effectLst/>
                          <a:latin typeface="Arial Narrow" panose="020B0606020202030204" pitchFamily="34" charset="0"/>
                        </a:rPr>
                        <a:t>Description</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000" b="1" dirty="0">
                          <a:effectLst/>
                          <a:latin typeface="Arial Narrow" panose="020B0606020202030204" pitchFamily="34" charset="0"/>
                          <a:cs typeface="Calibri" panose="020F0502020204030204" pitchFamily="34" charset="0"/>
                        </a:rPr>
                        <a:t>Example</a:t>
                      </a:r>
                    </a:p>
                    <a:p>
                      <a:pPr algn="l"/>
                      <a:r>
                        <a:rPr lang="en-US" sz="2000" b="1" dirty="0">
                          <a:solidFill>
                            <a:srgbClr val="0000FF"/>
                          </a:solidFill>
                          <a:effectLst/>
                          <a:latin typeface="Calibri" panose="020F0502020204030204" pitchFamily="34" charset="0"/>
                          <a:cs typeface="Calibri" panose="020F0502020204030204" pitchFamily="34" charset="0"/>
                        </a:rPr>
                        <a:t>a=</a:t>
                      </a:r>
                      <a:r>
                        <a:rPr lang="en-US" sz="2000" b="1" baseline="0" dirty="0">
                          <a:solidFill>
                            <a:srgbClr val="0000FF"/>
                          </a:solidFill>
                          <a:effectLst/>
                          <a:latin typeface="Calibri" panose="020F0502020204030204" pitchFamily="34" charset="0"/>
                          <a:cs typeface="Calibri" panose="020F0502020204030204" pitchFamily="34" charset="0"/>
                        </a:rPr>
                        <a:t> 'Yaya Banana'</a:t>
                      </a:r>
                      <a:endParaRPr lang="en-US" sz="2000" b="1" dirty="0">
                        <a:solidFill>
                          <a:srgbClr val="0000FF"/>
                        </a:solidFill>
                        <a:effectLst/>
                        <a:latin typeface="Calibri" panose="020F0502020204030204" pitchFamily="34" charset="0"/>
                        <a:cs typeface="Calibri" panose="020F0502020204030204" pitchFamily="34" charset="0"/>
                      </a:endParaRP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extLst>
                  <a:ext uri="{0D108BD9-81ED-4DB2-BD59-A6C34878D82A}">
                    <a16:rowId xmlns:a16="http://schemas.microsoft.com/office/drawing/2014/main" val="10000"/>
                  </a:ext>
                </a:extLst>
              </a:tr>
              <a:tr h="3461665">
                <a:tc>
                  <a:txBody>
                    <a:bodyPr/>
                    <a:lstStyle/>
                    <a:p>
                      <a:r>
                        <a:rPr lang="en-US" sz="2000" b="1" dirty="0">
                          <a:solidFill>
                            <a:srgbClr val="C00000"/>
                          </a:solidFill>
                          <a:effectLst/>
                          <a:latin typeface="Calibri" panose="020F0502020204030204" pitchFamily="34" charset="0"/>
                          <a:cs typeface="Calibri" panose="020F0502020204030204" pitchFamily="34" charset="0"/>
                        </a:rPr>
                        <a:t>find(</a:t>
                      </a:r>
                      <a:r>
                        <a:rPr lang="en-US" sz="2000" b="1" dirty="0" err="1">
                          <a:solidFill>
                            <a:srgbClr val="C00000"/>
                          </a:solidFill>
                          <a:effectLst/>
                          <a:latin typeface="Calibri" panose="020F0502020204030204" pitchFamily="34" charset="0"/>
                          <a:cs typeface="Calibri" panose="020F0502020204030204" pitchFamily="34" charset="0"/>
                        </a:rPr>
                        <a:t>str</a:t>
                      </a:r>
                      <a:r>
                        <a:rPr lang="en-US" sz="2000" b="1" dirty="0">
                          <a:solidFill>
                            <a:srgbClr val="C00000"/>
                          </a:solidFill>
                          <a:effectLst/>
                          <a:latin typeface="Calibri" panose="020F0502020204030204" pitchFamily="34" charset="0"/>
                          <a:cs typeface="Calibri" panose="020F0502020204030204" pitchFamily="34" charset="0"/>
                        </a:rPr>
                        <a:t>[, beg[,end]])</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Determine if </a:t>
                      </a:r>
                      <a:r>
                        <a:rPr lang="en-US" sz="2000" dirty="0" err="1">
                          <a:effectLst/>
                          <a:latin typeface="Arial Narrow" panose="020B0606020202030204" pitchFamily="34" charset="0"/>
                        </a:rPr>
                        <a:t>str</a:t>
                      </a:r>
                      <a:r>
                        <a:rPr lang="en-US" sz="2000" dirty="0">
                          <a:effectLst/>
                          <a:latin typeface="Arial Narrow" panose="020B0606020202030204" pitchFamily="34" charset="0"/>
                        </a:rPr>
                        <a:t> occurs in string or in a substring of string if starting index </a:t>
                      </a:r>
                      <a:r>
                        <a:rPr lang="en-US" sz="2000" u="sng" dirty="0">
                          <a:effectLst/>
                          <a:latin typeface="Arial Narrow" panose="020B0606020202030204" pitchFamily="34" charset="0"/>
                        </a:rPr>
                        <a:t>beg</a:t>
                      </a:r>
                      <a:r>
                        <a:rPr lang="en-US" sz="2000" dirty="0">
                          <a:effectLst/>
                          <a:latin typeface="Arial Narrow" panose="020B0606020202030204" pitchFamily="34" charset="0"/>
                        </a:rPr>
                        <a:t> and ending index </a:t>
                      </a:r>
                      <a:r>
                        <a:rPr lang="en-US" sz="2000" u="sng" dirty="0">
                          <a:effectLst/>
                          <a:latin typeface="Arial Narrow" panose="020B0606020202030204" pitchFamily="34" charset="0"/>
                        </a:rPr>
                        <a:t>end</a:t>
                      </a:r>
                      <a:r>
                        <a:rPr lang="en-US" sz="2000" dirty="0">
                          <a:effectLst/>
                          <a:latin typeface="Arial Narrow" panose="020B0606020202030204" pitchFamily="34" charset="0"/>
                        </a:rPr>
                        <a:t> are given. </a:t>
                      </a:r>
                    </a:p>
                    <a:p>
                      <a:r>
                        <a:rPr lang="en-US" sz="2000" dirty="0">
                          <a:effectLst/>
                          <a:latin typeface="Arial Narrow" panose="020B0606020202030204" pitchFamily="34" charset="0"/>
                        </a:rPr>
                        <a:t>- Returns index if found and -1 otherwise</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dirty="0" err="1">
                          <a:solidFill>
                            <a:srgbClr val="C00000"/>
                          </a:solidFill>
                          <a:effectLst/>
                          <a:latin typeface="Calibri" panose="020F0502020204030204" pitchFamily="34" charset="0"/>
                          <a:cs typeface="Calibri" panose="020F0502020204030204" pitchFamily="34" charset="0"/>
                        </a:rPr>
                        <a:t>a.find</a:t>
                      </a:r>
                      <a:r>
                        <a:rPr lang="en-US" sz="2000" b="1" dirty="0">
                          <a:solidFill>
                            <a:srgbClr val="C00000"/>
                          </a:solidFill>
                          <a:effectLst/>
                          <a:latin typeface="Calibri" panose="020F0502020204030204" pitchFamily="34" charset="0"/>
                          <a:cs typeface="Calibri" panose="020F0502020204030204" pitchFamily="34" charset="0"/>
                        </a:rPr>
                        <a:t>('</a:t>
                      </a:r>
                      <a:r>
                        <a:rPr lang="en-US" sz="2000" b="1" dirty="0" err="1">
                          <a:solidFill>
                            <a:srgbClr val="C00000"/>
                          </a:solidFill>
                          <a:effectLst/>
                          <a:latin typeface="Calibri" panose="020F0502020204030204" pitchFamily="34" charset="0"/>
                          <a:cs typeface="Calibri" panose="020F0502020204030204" pitchFamily="34" charset="0"/>
                        </a:rPr>
                        <a:t>ya</a:t>
                      </a:r>
                      <a:r>
                        <a:rPr lang="en-US" sz="2000" b="1" dirty="0">
                          <a:solidFill>
                            <a:srgbClr val="C00000"/>
                          </a:solidFill>
                          <a:effectLst/>
                          <a:latin typeface="Calibri" panose="020F0502020204030204" pitchFamily="34" charset="0"/>
                          <a:cs typeface="Calibri" panose="020F0502020204030204" pitchFamily="34" charset="0"/>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cs typeface="Calibri" panose="020F0502020204030204" pitchFamily="34" charset="0"/>
                        </a:rPr>
                        <a:t>Ans:  </a:t>
                      </a:r>
                      <a:r>
                        <a:rPr lang="en-US" sz="2000" b="1" baseline="0" dirty="0">
                          <a:solidFill>
                            <a:srgbClr val="0000FF"/>
                          </a:solidFill>
                          <a:effectLst/>
                          <a:latin typeface="Calibri" panose="020F0502020204030204" pitchFamily="34" charset="0"/>
                          <a:cs typeface="Calibri" panose="020F0502020204030204" pitchFamily="34" charset="0"/>
                        </a:rPr>
                        <a:t>2</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2000" dirty="0">
                        <a:effectLst/>
                        <a:latin typeface="Calibri" panose="020F0502020204030204" pitchFamily="34" charset="0"/>
                        <a:cs typeface="Calibri" panose="020F050202020403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000" b="1" dirty="0" err="1">
                          <a:solidFill>
                            <a:srgbClr val="C00000"/>
                          </a:solidFill>
                          <a:effectLst/>
                          <a:latin typeface="Calibri" panose="020F0502020204030204" pitchFamily="34" charset="0"/>
                          <a:cs typeface="Calibri" panose="020F0502020204030204" pitchFamily="34" charset="0"/>
                        </a:rPr>
                        <a:t>a.find</a:t>
                      </a:r>
                      <a:r>
                        <a:rPr lang="en-US" sz="2000" b="1" dirty="0">
                          <a:solidFill>
                            <a:srgbClr val="C00000"/>
                          </a:solidFill>
                          <a:effectLst/>
                          <a:latin typeface="Calibri" panose="020F0502020204030204" pitchFamily="34" charset="0"/>
                          <a:cs typeface="Calibri" panose="020F0502020204030204" pitchFamily="34" charset="0"/>
                        </a:rPr>
                        <a:t>('Na') </a:t>
                      </a: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cs typeface="Calibri" panose="020F0502020204030204" pitchFamily="34" charset="0"/>
                        </a:rPr>
                        <a:t>Ans:  </a:t>
                      </a:r>
                      <a:r>
                        <a:rPr lang="en-US" sz="2000" b="1" baseline="0" dirty="0">
                          <a:solidFill>
                            <a:srgbClr val="0000FF"/>
                          </a:solidFill>
                          <a:effectLst/>
                          <a:latin typeface="Calibri" panose="020F0502020204030204" pitchFamily="34" charset="0"/>
                          <a:cs typeface="Calibri" panose="020F0502020204030204" pitchFamily="34" charset="0"/>
                        </a:rPr>
                        <a:t>-1</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2000" b="1" baseline="0" dirty="0">
                        <a:solidFill>
                          <a:srgbClr val="0000FF"/>
                        </a:solidFill>
                        <a:effectLst/>
                        <a:latin typeface="Calibri" panose="020F0502020204030204" pitchFamily="34" charset="0"/>
                        <a:cs typeface="Calibri" panose="020F050202020403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000" b="1" dirty="0" err="1">
                          <a:solidFill>
                            <a:srgbClr val="C00000"/>
                          </a:solidFill>
                          <a:effectLst/>
                          <a:latin typeface="Calibri" panose="020F0502020204030204" pitchFamily="34" charset="0"/>
                          <a:cs typeface="Calibri" panose="020F0502020204030204" pitchFamily="34" charset="0"/>
                        </a:rPr>
                        <a:t>a.find</a:t>
                      </a:r>
                      <a:r>
                        <a:rPr lang="en-US" sz="2000" b="1" dirty="0">
                          <a:solidFill>
                            <a:srgbClr val="C00000"/>
                          </a:solidFill>
                          <a:effectLst/>
                          <a:latin typeface="Calibri" panose="020F0502020204030204" pitchFamily="34" charset="0"/>
                          <a:cs typeface="Calibri" panose="020F0502020204030204" pitchFamily="34" charset="0"/>
                        </a:rPr>
                        <a:t>('</a:t>
                      </a:r>
                      <a:r>
                        <a:rPr lang="en-US" sz="2000" b="1" dirty="0" err="1">
                          <a:solidFill>
                            <a:srgbClr val="C00000"/>
                          </a:solidFill>
                          <a:effectLst/>
                          <a:latin typeface="Calibri" panose="020F0502020204030204" pitchFamily="34" charset="0"/>
                          <a:cs typeface="Calibri" panose="020F0502020204030204" pitchFamily="34" charset="0"/>
                        </a:rPr>
                        <a:t>na</a:t>
                      </a:r>
                      <a:r>
                        <a:rPr lang="en-US" sz="2000" b="1" dirty="0">
                          <a:solidFill>
                            <a:srgbClr val="C00000"/>
                          </a:solidFill>
                          <a:effectLst/>
                          <a:latin typeface="Calibri" panose="020F0502020204030204" pitchFamily="34" charset="0"/>
                          <a:cs typeface="Calibri" panose="020F0502020204030204" pitchFamily="34" charset="0"/>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cs typeface="Calibri" panose="020F0502020204030204" pitchFamily="34" charset="0"/>
                        </a:rPr>
                        <a:t>Ans:  </a:t>
                      </a:r>
                      <a:r>
                        <a:rPr lang="en-US" sz="2000" b="1" baseline="0" dirty="0">
                          <a:solidFill>
                            <a:srgbClr val="0000FF"/>
                          </a:solidFill>
                          <a:effectLst/>
                          <a:latin typeface="Calibri" panose="020F0502020204030204" pitchFamily="34" charset="0"/>
                          <a:cs typeface="Calibri" panose="020F0502020204030204" pitchFamily="34" charset="0"/>
                        </a:rPr>
                        <a:t>7</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2000" b="1" baseline="0" dirty="0">
                        <a:solidFill>
                          <a:srgbClr val="0000FF"/>
                        </a:solidFill>
                        <a:effectLst/>
                        <a:latin typeface="Calibri" panose="020F0502020204030204" pitchFamily="34" charset="0"/>
                        <a:cs typeface="Calibri" panose="020F050202020403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000" b="1" dirty="0" err="1">
                          <a:solidFill>
                            <a:srgbClr val="C00000"/>
                          </a:solidFill>
                          <a:effectLst/>
                          <a:latin typeface="Calibri" panose="020F0502020204030204" pitchFamily="34" charset="0"/>
                          <a:cs typeface="Calibri" panose="020F0502020204030204" pitchFamily="34" charset="0"/>
                        </a:rPr>
                        <a:t>a.find</a:t>
                      </a:r>
                      <a:r>
                        <a:rPr lang="en-US" sz="2000" b="1" dirty="0">
                          <a:solidFill>
                            <a:srgbClr val="C00000"/>
                          </a:solidFill>
                          <a:effectLst/>
                          <a:latin typeface="Calibri" panose="020F0502020204030204" pitchFamily="34" charset="0"/>
                          <a:cs typeface="Calibri" panose="020F0502020204030204" pitchFamily="34" charset="0"/>
                        </a:rPr>
                        <a:t>('</a:t>
                      </a:r>
                      <a:r>
                        <a:rPr lang="en-US" sz="2000" b="1" dirty="0" err="1">
                          <a:solidFill>
                            <a:srgbClr val="C00000"/>
                          </a:solidFill>
                          <a:effectLst/>
                          <a:latin typeface="Calibri" panose="020F0502020204030204" pitchFamily="34" charset="0"/>
                          <a:cs typeface="Calibri" panose="020F0502020204030204" pitchFamily="34" charset="0"/>
                        </a:rPr>
                        <a:t>na</a:t>
                      </a:r>
                      <a:r>
                        <a:rPr lang="en-US" sz="2000" b="1" dirty="0">
                          <a:solidFill>
                            <a:srgbClr val="C00000"/>
                          </a:solidFill>
                          <a:effectLst/>
                          <a:latin typeface="Calibri" panose="020F0502020204030204" pitchFamily="34" charset="0"/>
                          <a:cs typeface="Calibri" panose="020F0502020204030204" pitchFamily="34" charset="0"/>
                        </a:rPr>
                        <a:t>', 8) </a:t>
                      </a:r>
                    </a:p>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cs typeface="Calibri" panose="020F0502020204030204" pitchFamily="34" charset="0"/>
                        </a:rPr>
                        <a:t>Ans:  </a:t>
                      </a:r>
                      <a:r>
                        <a:rPr lang="en-US" sz="2000" b="1" baseline="0" dirty="0">
                          <a:solidFill>
                            <a:srgbClr val="0000FF"/>
                          </a:solidFill>
                          <a:effectLst/>
                          <a:latin typeface="Calibri" panose="020F0502020204030204" pitchFamily="34" charset="0"/>
                          <a:cs typeface="Calibri" panose="020F0502020204030204" pitchFamily="34" charset="0"/>
                        </a:rPr>
                        <a:t>9</a:t>
                      </a:r>
                    </a:p>
                  </a:txBody>
                  <a:tcPr marL="30474" marR="30474" marT="30474" marB="30474">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4"/>
                  </a:ext>
                </a:extLst>
              </a:tr>
            </a:tbl>
          </a:graphicData>
        </a:graphic>
      </p:graphicFrame>
      <p:sp>
        <p:nvSpPr>
          <p:cNvPr id="4" name="Rectangle 3">
            <a:extLst>
              <a:ext uri="{FF2B5EF4-FFF2-40B4-BE49-F238E27FC236}">
                <a16:creationId xmlns:a16="http://schemas.microsoft.com/office/drawing/2014/main" id="{5BF865EE-DFB1-4C02-A399-F5410C9E18C3}"/>
              </a:ext>
            </a:extLst>
          </p:cNvPr>
          <p:cNvSpPr/>
          <p:nvPr/>
        </p:nvSpPr>
        <p:spPr>
          <a:xfrm>
            <a:off x="6934200" y="1752600"/>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50A7487C-3584-49D2-B663-802E374E2F2E}"/>
              </a:ext>
            </a:extLst>
          </p:cNvPr>
          <p:cNvSpPr/>
          <p:nvPr/>
        </p:nvSpPr>
        <p:spPr>
          <a:xfrm>
            <a:off x="6939844" y="2712156"/>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1B56FD-CEDE-48ED-9765-CD22BCB8F005}"/>
              </a:ext>
            </a:extLst>
          </p:cNvPr>
          <p:cNvSpPr/>
          <p:nvPr/>
        </p:nvSpPr>
        <p:spPr>
          <a:xfrm>
            <a:off x="6937022" y="3671712"/>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47B0463-9A5F-4E74-8033-81FB68508351}"/>
              </a:ext>
            </a:extLst>
          </p:cNvPr>
          <p:cNvSpPr/>
          <p:nvPr/>
        </p:nvSpPr>
        <p:spPr>
          <a:xfrm>
            <a:off x="6934200" y="4513213"/>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2AB727E5-666D-4593-B0EE-F36BB80CA5D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87778524"/>
      </p:ext>
    </p:extLst>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4"/>
                                        </p:tgtEl>
                                      </p:cBhvr>
                                    </p:animEffect>
                                    <p:set>
                                      <p:cBhvr>
                                        <p:cTn id="11" dur="1" fill="hold">
                                          <p:stCondLst>
                                            <p:cond delay="499"/>
                                          </p:stCondLst>
                                        </p:cTn>
                                        <p:tgtEl>
                                          <p:spTgt spid="4"/>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5"/>
                                        </p:tgtEl>
                                      </p:cBhvr>
                                    </p:animEffect>
                                    <p:set>
                                      <p:cBhvr>
                                        <p:cTn id="16" dur="1" fill="hold">
                                          <p:stCondLst>
                                            <p:cond delay="499"/>
                                          </p:stCondLst>
                                        </p:cTn>
                                        <p:tgtEl>
                                          <p:spTgt spid="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0"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3"/>
                </p:tgtEl>
              </p:cMediaNode>
            </p:audio>
          </p:childTnLst>
        </p:cTn>
      </p:par>
    </p:tnLst>
    <p:bldLst>
      <p:bldP spid="4" grpId="0" animBg="1"/>
      <p:bldP spid="5" grpId="0" animBg="1"/>
      <p:bldP spid="6"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Built-in String Functions</a:t>
            </a:r>
          </a:p>
        </p:txBody>
      </p:sp>
      <p:graphicFrame>
        <p:nvGraphicFramePr>
          <p:cNvPr id="4" name="Table 3"/>
          <p:cNvGraphicFramePr>
            <a:graphicFrameLocks noGrp="1"/>
          </p:cNvGraphicFramePr>
          <p:nvPr>
            <p:extLst>
              <p:ext uri="{D42A27DB-BD31-4B8C-83A1-F6EECF244321}">
                <p14:modId xmlns:p14="http://schemas.microsoft.com/office/powerpoint/2010/main" val="3723932251"/>
              </p:ext>
            </p:extLst>
          </p:nvPr>
        </p:nvGraphicFramePr>
        <p:xfrm>
          <a:off x="0" y="762000"/>
          <a:ext cx="9144000" cy="5373869"/>
        </p:xfrm>
        <a:graphic>
          <a:graphicData uri="http://schemas.openxmlformats.org/drawingml/2006/table">
            <a:tbl>
              <a:tblPr/>
              <a:tblGrid>
                <a:gridCol w="1970689">
                  <a:extLst>
                    <a:ext uri="{9D8B030D-6E8A-4147-A177-3AD203B41FA5}">
                      <a16:colId xmlns:a16="http://schemas.microsoft.com/office/drawing/2014/main" val="20000"/>
                    </a:ext>
                  </a:extLst>
                </a:gridCol>
                <a:gridCol w="4353911">
                  <a:extLst>
                    <a:ext uri="{9D8B030D-6E8A-4147-A177-3AD203B41FA5}">
                      <a16:colId xmlns:a16="http://schemas.microsoft.com/office/drawing/2014/main" val="20001"/>
                    </a:ext>
                  </a:extLst>
                </a:gridCol>
                <a:gridCol w="2819400">
                  <a:extLst>
                    <a:ext uri="{9D8B030D-6E8A-4147-A177-3AD203B41FA5}">
                      <a16:colId xmlns:a16="http://schemas.microsoft.com/office/drawing/2014/main" val="20002"/>
                    </a:ext>
                  </a:extLst>
                </a:gridCol>
              </a:tblGrid>
              <a:tr h="612346">
                <a:tc>
                  <a:txBody>
                    <a:bodyPr/>
                    <a:lstStyle/>
                    <a:p>
                      <a:pPr algn="l"/>
                      <a:r>
                        <a:rPr lang="en-US" sz="2000" b="1" dirty="0">
                          <a:effectLst/>
                          <a:latin typeface="Arial Narrow" panose="020B0606020202030204" pitchFamily="34" charset="0"/>
                        </a:rPr>
                        <a:t>Function</a:t>
                      </a: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000" b="1" dirty="0">
                          <a:effectLst/>
                          <a:latin typeface="Arial Narrow" panose="020B0606020202030204" pitchFamily="34" charset="0"/>
                        </a:rPr>
                        <a:t>Description</a:t>
                      </a: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000" b="1" dirty="0">
                          <a:effectLst/>
                          <a:latin typeface="Arial Narrow" panose="020B0606020202030204" pitchFamily="34" charset="0"/>
                        </a:rPr>
                        <a:t>Example</a:t>
                      </a:r>
                    </a:p>
                    <a:p>
                      <a:pPr algn="l"/>
                      <a:r>
                        <a:rPr lang="en-US" sz="2000" b="1" dirty="0">
                          <a:solidFill>
                            <a:srgbClr val="0000FF"/>
                          </a:solidFill>
                          <a:effectLst/>
                          <a:latin typeface="Calibri" panose="020F0502020204030204" pitchFamily="34" charset="0"/>
                          <a:cs typeface="Calibri" panose="020F0502020204030204" pitchFamily="34" charset="0"/>
                        </a:rPr>
                        <a:t>a=</a:t>
                      </a:r>
                      <a:r>
                        <a:rPr lang="en-US" sz="2000" b="1" baseline="0" dirty="0">
                          <a:solidFill>
                            <a:srgbClr val="0000FF"/>
                          </a:solidFill>
                          <a:effectLst/>
                          <a:latin typeface="Calibri" panose="020F0502020204030204" pitchFamily="34" charset="0"/>
                          <a:cs typeface="Calibri" panose="020F0502020204030204" pitchFamily="34" charset="0"/>
                        </a:rPr>
                        <a:t>'Yaya Banana'</a:t>
                      </a:r>
                      <a:endParaRPr lang="en-US" sz="2000" b="1" dirty="0">
                        <a:solidFill>
                          <a:srgbClr val="0000FF"/>
                        </a:solidFill>
                        <a:effectLst/>
                        <a:latin typeface="Calibri" panose="020F0502020204030204" pitchFamily="34" charset="0"/>
                        <a:cs typeface="Calibri" panose="020F0502020204030204" pitchFamily="34" charset="0"/>
                      </a:endParaRP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extLst>
                  <a:ext uri="{0D108BD9-81ED-4DB2-BD59-A6C34878D82A}">
                    <a16:rowId xmlns:a16="http://schemas.microsoft.com/office/drawing/2014/main" val="10000"/>
                  </a:ext>
                </a:extLst>
              </a:tr>
              <a:tr h="1585937">
                <a:tc>
                  <a:txBody>
                    <a:bodyPr/>
                    <a:lstStyle/>
                    <a:p>
                      <a:r>
                        <a:rPr lang="en-US" sz="2000" b="1" dirty="0">
                          <a:solidFill>
                            <a:srgbClr val="C00000"/>
                          </a:solidFill>
                          <a:effectLst/>
                          <a:latin typeface="Calibri" panose="020F0502020204030204" pitchFamily="34" charset="0"/>
                          <a:cs typeface="Calibri" panose="020F0502020204030204" pitchFamily="34" charset="0"/>
                        </a:rPr>
                        <a:t>replace(old, new [, max])</a:t>
                      </a: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Replaces all occurrences of old in string with new, or at most max occurrences if max given</a:t>
                      </a: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b="1" dirty="0" err="1">
                          <a:solidFill>
                            <a:srgbClr val="C00000"/>
                          </a:solidFill>
                          <a:effectLst/>
                          <a:latin typeface="Calibri" panose="020F0502020204030204" pitchFamily="34" charset="0"/>
                          <a:cs typeface="Calibri" panose="020F0502020204030204" pitchFamily="34" charset="0"/>
                        </a:rPr>
                        <a:t>a.replace</a:t>
                      </a:r>
                      <a:r>
                        <a:rPr lang="en-US" sz="2000" b="1" dirty="0">
                          <a:solidFill>
                            <a:srgbClr val="C00000"/>
                          </a:solidFill>
                          <a:effectLst/>
                          <a:latin typeface="Calibri" panose="020F0502020204030204" pitchFamily="34" charset="0"/>
                          <a:cs typeface="Calibri" panose="020F0502020204030204" pitchFamily="34" charset="0"/>
                        </a:rPr>
                        <a:t>('</a:t>
                      </a:r>
                      <a:r>
                        <a:rPr lang="en-US" sz="2000" b="1" dirty="0" err="1">
                          <a:solidFill>
                            <a:srgbClr val="C00000"/>
                          </a:solidFill>
                          <a:effectLst/>
                          <a:latin typeface="Calibri" panose="020F0502020204030204" pitchFamily="34" charset="0"/>
                          <a:cs typeface="Calibri" panose="020F0502020204030204" pitchFamily="34" charset="0"/>
                        </a:rPr>
                        <a:t>na</a:t>
                      </a:r>
                      <a:r>
                        <a:rPr lang="en-US" sz="2000" b="1" dirty="0">
                          <a:solidFill>
                            <a:srgbClr val="C00000"/>
                          </a:solidFill>
                          <a:effectLst/>
                          <a:latin typeface="Calibri" panose="020F0502020204030204" pitchFamily="34" charset="0"/>
                          <a:cs typeface="Calibri" panose="020F0502020204030204" pitchFamily="34" charset="0"/>
                        </a:rPr>
                        <a:t>', 'l') </a:t>
                      </a:r>
                    </a:p>
                    <a:p>
                      <a:r>
                        <a:rPr lang="en-US" sz="2000" b="0" dirty="0">
                          <a:effectLst/>
                          <a:latin typeface="Calibri" panose="020F0502020204030204" pitchFamily="34" charset="0"/>
                          <a:cs typeface="Calibri" panose="020F0502020204030204" pitchFamily="34" charset="0"/>
                        </a:rPr>
                        <a:t>Answer: </a:t>
                      </a:r>
                      <a:r>
                        <a:rPr lang="en-US" sz="2000" b="0" baseline="0" dirty="0">
                          <a:effectLst/>
                          <a:latin typeface="Calibri" panose="020F0502020204030204" pitchFamily="34" charset="0"/>
                          <a:cs typeface="Calibri" panose="020F0502020204030204" pitchFamily="34" charset="0"/>
                        </a:rPr>
                        <a:t> </a:t>
                      </a:r>
                      <a:r>
                        <a:rPr lang="en-US" sz="2000" b="1" baseline="0" dirty="0">
                          <a:solidFill>
                            <a:srgbClr val="0000FF"/>
                          </a:solidFill>
                          <a:effectLst/>
                          <a:latin typeface="Calibri" panose="020F0502020204030204" pitchFamily="34" charset="0"/>
                          <a:cs typeface="Calibri" panose="020F0502020204030204" pitchFamily="34" charset="0"/>
                        </a:rPr>
                        <a:t>'</a:t>
                      </a:r>
                      <a:r>
                        <a:rPr lang="en-US" sz="2000" b="1" dirty="0">
                          <a:solidFill>
                            <a:srgbClr val="0000FF"/>
                          </a:solidFill>
                          <a:effectLst/>
                          <a:latin typeface="Calibri" panose="020F0502020204030204" pitchFamily="34" charset="0"/>
                          <a:cs typeface="Calibri" panose="020F0502020204030204" pitchFamily="34" charset="0"/>
                        </a:rPr>
                        <a:t>Yaya Ball</a:t>
                      </a:r>
                      <a:r>
                        <a:rPr lang="en-US" sz="2000" b="1" baseline="0" dirty="0">
                          <a:solidFill>
                            <a:srgbClr val="0000FF"/>
                          </a:solidFill>
                          <a:effectLst/>
                          <a:latin typeface="Calibri" panose="020F0502020204030204" pitchFamily="34" charset="0"/>
                          <a:cs typeface="Calibri" panose="020F0502020204030204" pitchFamily="34" charset="0"/>
                        </a:rPr>
                        <a:t>'</a:t>
                      </a:r>
                    </a:p>
                    <a:p>
                      <a:endParaRPr lang="en-US" sz="2000" b="0" dirty="0">
                        <a:effectLst/>
                        <a:latin typeface="Calibri" panose="020F0502020204030204" pitchFamily="34" charset="0"/>
                        <a:cs typeface="Calibri" panose="020F0502020204030204" pitchFamily="34" charset="0"/>
                      </a:endParaRPr>
                    </a:p>
                    <a:p>
                      <a:r>
                        <a:rPr lang="en-US" sz="2000" b="1" dirty="0" err="1">
                          <a:solidFill>
                            <a:srgbClr val="C00000"/>
                          </a:solidFill>
                          <a:effectLst/>
                          <a:latin typeface="Calibri" panose="020F0502020204030204" pitchFamily="34" charset="0"/>
                          <a:cs typeface="Calibri" panose="020F0502020204030204" pitchFamily="34" charset="0"/>
                        </a:rPr>
                        <a:t>a.replace</a:t>
                      </a:r>
                      <a:r>
                        <a:rPr lang="en-US" sz="2000" b="1" dirty="0">
                          <a:solidFill>
                            <a:srgbClr val="C00000"/>
                          </a:solidFill>
                          <a:effectLst/>
                          <a:latin typeface="Calibri" panose="020F0502020204030204" pitchFamily="34" charset="0"/>
                          <a:cs typeface="Calibri" panose="020F0502020204030204" pitchFamily="34" charset="0"/>
                        </a:rPr>
                        <a:t>('a', 'o', 2) </a:t>
                      </a:r>
                    </a:p>
                    <a:p>
                      <a:r>
                        <a:rPr lang="en-US" sz="2000" b="0" dirty="0">
                          <a:effectLst/>
                          <a:latin typeface="Calibri" panose="020F0502020204030204" pitchFamily="34" charset="0"/>
                          <a:cs typeface="Calibri" panose="020F0502020204030204" pitchFamily="34" charset="0"/>
                        </a:rPr>
                        <a:t>Answer: </a:t>
                      </a:r>
                      <a:r>
                        <a:rPr lang="en-US" sz="2000" b="0" baseline="0" dirty="0">
                          <a:effectLst/>
                          <a:latin typeface="Calibri" panose="020F0502020204030204" pitchFamily="34" charset="0"/>
                          <a:cs typeface="Calibri" panose="020F0502020204030204" pitchFamily="34" charset="0"/>
                        </a:rPr>
                        <a:t> </a:t>
                      </a:r>
                      <a:r>
                        <a:rPr lang="en-US" sz="2000" b="1" baseline="0" dirty="0">
                          <a:solidFill>
                            <a:srgbClr val="0000FF"/>
                          </a:solidFill>
                          <a:effectLst/>
                          <a:latin typeface="Calibri" panose="020F0502020204030204" pitchFamily="34" charset="0"/>
                          <a:cs typeface="Calibri" panose="020F0502020204030204" pitchFamily="34" charset="0"/>
                        </a:rPr>
                        <a:t>'Yoyo</a:t>
                      </a:r>
                      <a:r>
                        <a:rPr lang="en-US" sz="2000" b="1" dirty="0">
                          <a:solidFill>
                            <a:srgbClr val="0000FF"/>
                          </a:solidFill>
                          <a:effectLst/>
                          <a:latin typeface="Calibri" panose="020F0502020204030204" pitchFamily="34" charset="0"/>
                          <a:cs typeface="Calibri" panose="020F0502020204030204" pitchFamily="34" charset="0"/>
                        </a:rPr>
                        <a:t> </a:t>
                      </a:r>
                      <a:r>
                        <a:rPr lang="en-US" sz="2000" b="1" baseline="0" dirty="0">
                          <a:solidFill>
                            <a:srgbClr val="0000FF"/>
                          </a:solidFill>
                          <a:effectLst/>
                          <a:latin typeface="Calibri" panose="020F0502020204030204" pitchFamily="34" charset="0"/>
                          <a:cs typeface="Calibri" panose="020F0502020204030204" pitchFamily="34" charset="0"/>
                        </a:rPr>
                        <a:t>Banana'</a:t>
                      </a:r>
                      <a:endParaRPr lang="en-US" sz="2000" b="1" dirty="0">
                        <a:solidFill>
                          <a:srgbClr val="0000FF"/>
                        </a:solidFill>
                        <a:effectLst/>
                        <a:latin typeface="Calibri" panose="020F0502020204030204" pitchFamily="34" charset="0"/>
                        <a:cs typeface="Calibri" panose="020F0502020204030204" pitchFamily="34" charset="0"/>
                      </a:endParaRP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1"/>
                  </a:ext>
                </a:extLst>
              </a:tr>
              <a:tr h="1075960">
                <a:tc>
                  <a:txBody>
                    <a:bodyPr/>
                    <a:lstStyle/>
                    <a:p>
                      <a:r>
                        <a:rPr lang="en-US" sz="2000" b="1" dirty="0" err="1">
                          <a:solidFill>
                            <a:srgbClr val="C00000"/>
                          </a:solidFill>
                          <a:effectLst/>
                          <a:latin typeface="Calibri" panose="020F0502020204030204" pitchFamily="34" charset="0"/>
                          <a:cs typeface="Calibri" panose="020F0502020204030204" pitchFamily="34" charset="0"/>
                        </a:rPr>
                        <a:t>isalpha</a:t>
                      </a:r>
                      <a:r>
                        <a:rPr lang="en-US" sz="2000" b="1" dirty="0">
                          <a:solidFill>
                            <a:srgbClr val="C00000"/>
                          </a:solidFill>
                          <a:effectLst/>
                          <a:latin typeface="Calibri" panose="020F0502020204030204" pitchFamily="34" charset="0"/>
                          <a:cs typeface="Calibri" panose="020F0502020204030204" pitchFamily="34" charset="0"/>
                        </a:rPr>
                        <a:t>()</a:t>
                      </a: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Returns </a:t>
                      </a:r>
                      <a:r>
                        <a:rPr lang="en-US" sz="2000" dirty="0">
                          <a:solidFill>
                            <a:srgbClr val="CC0000"/>
                          </a:solidFill>
                          <a:effectLst/>
                          <a:latin typeface="Arial Narrow" panose="020B0606020202030204" pitchFamily="34" charset="0"/>
                        </a:rPr>
                        <a:t>True</a:t>
                      </a:r>
                      <a:r>
                        <a:rPr lang="en-US" sz="2000" dirty="0">
                          <a:effectLst/>
                          <a:latin typeface="Arial Narrow" panose="020B0606020202030204" pitchFamily="34" charset="0"/>
                        </a:rPr>
                        <a:t> if string has at least 1 character and all characters are alphabetic and </a:t>
                      </a:r>
                      <a:r>
                        <a:rPr lang="en-US" sz="2000" kern="1200" dirty="0">
                          <a:solidFill>
                            <a:srgbClr val="CC0000"/>
                          </a:solidFill>
                          <a:effectLst/>
                          <a:latin typeface="Arial Narrow" panose="020B0606020202030204" pitchFamily="34" charset="0"/>
                          <a:ea typeface="+mn-ea"/>
                          <a:cs typeface="+mn-cs"/>
                        </a:rPr>
                        <a:t>False</a:t>
                      </a:r>
                      <a:r>
                        <a:rPr lang="en-US" sz="2000" dirty="0">
                          <a:effectLst/>
                          <a:latin typeface="Arial Narrow" panose="020B0606020202030204" pitchFamily="34" charset="0"/>
                        </a:rPr>
                        <a:t> otherwise</a:t>
                      </a: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b="1" dirty="0" err="1">
                          <a:solidFill>
                            <a:srgbClr val="C00000"/>
                          </a:solidFill>
                          <a:effectLst/>
                          <a:latin typeface="Calibri" panose="020F0502020204030204" pitchFamily="34" charset="0"/>
                          <a:cs typeface="Calibri" panose="020F0502020204030204" pitchFamily="34" charset="0"/>
                        </a:rPr>
                        <a:t>a.isalpha</a:t>
                      </a:r>
                      <a:r>
                        <a:rPr lang="en-US" sz="2000" b="1" dirty="0">
                          <a:solidFill>
                            <a:srgbClr val="C00000"/>
                          </a:solidFill>
                          <a:effectLst/>
                          <a:latin typeface="Calibri" panose="020F0502020204030204" pitchFamily="34" charset="0"/>
                          <a:cs typeface="Calibri" panose="020F0502020204030204" pitchFamily="34" charset="0"/>
                        </a:rPr>
                        <a:t>()  </a:t>
                      </a:r>
                    </a:p>
                    <a:p>
                      <a:r>
                        <a:rPr lang="en-US" sz="2000" b="0" dirty="0">
                          <a:effectLst/>
                          <a:latin typeface="Calibri" panose="020F0502020204030204" pitchFamily="34" charset="0"/>
                          <a:cs typeface="Calibri" panose="020F0502020204030204" pitchFamily="34" charset="0"/>
                        </a:rPr>
                        <a:t>Answer: </a:t>
                      </a:r>
                      <a:r>
                        <a:rPr lang="en-US" sz="2000" b="1" baseline="0" dirty="0">
                          <a:solidFill>
                            <a:srgbClr val="0000FF"/>
                          </a:solidFill>
                          <a:effectLst/>
                          <a:latin typeface="Calibri" panose="020F0502020204030204" pitchFamily="34" charset="0"/>
                          <a:cs typeface="Calibri" panose="020F0502020204030204" pitchFamily="34" charset="0"/>
                        </a:rPr>
                        <a:t>False</a:t>
                      </a:r>
                    </a:p>
                    <a:p>
                      <a:endParaRPr lang="en-US" sz="2000" b="1" baseline="0" dirty="0">
                        <a:effectLst/>
                        <a:latin typeface="Calibri" panose="020F0502020204030204" pitchFamily="34" charset="0"/>
                        <a:cs typeface="Calibri" panose="020F0502020204030204" pitchFamily="34" charset="0"/>
                      </a:endParaRP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2"/>
                  </a:ext>
                </a:extLst>
              </a:tr>
              <a:tr h="576150">
                <a:tc>
                  <a:txBody>
                    <a:bodyPr/>
                    <a:lstStyle/>
                    <a:p>
                      <a:r>
                        <a:rPr lang="en-US" sz="2000" b="1" dirty="0" err="1">
                          <a:solidFill>
                            <a:srgbClr val="C00000"/>
                          </a:solidFill>
                          <a:effectLst/>
                          <a:latin typeface="Calibri" panose="020F0502020204030204" pitchFamily="34" charset="0"/>
                          <a:cs typeface="Calibri" panose="020F0502020204030204" pitchFamily="34" charset="0"/>
                        </a:rPr>
                        <a:t>isdigit</a:t>
                      </a:r>
                      <a:r>
                        <a:rPr lang="en-US" sz="2000" b="1" dirty="0">
                          <a:solidFill>
                            <a:srgbClr val="C00000"/>
                          </a:solidFill>
                          <a:effectLst/>
                          <a:latin typeface="Calibri" panose="020F0502020204030204" pitchFamily="34" charset="0"/>
                          <a:cs typeface="Calibri" panose="020F0502020204030204" pitchFamily="34" charset="0"/>
                        </a:rPr>
                        <a:t>()</a:t>
                      </a: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Returns </a:t>
                      </a:r>
                      <a:r>
                        <a:rPr lang="en-US" sz="2000" kern="1200" dirty="0">
                          <a:solidFill>
                            <a:srgbClr val="CC0000"/>
                          </a:solidFill>
                          <a:effectLst/>
                          <a:latin typeface="Arial Narrow" panose="020B0606020202030204" pitchFamily="34" charset="0"/>
                          <a:ea typeface="+mn-ea"/>
                          <a:cs typeface="+mn-cs"/>
                        </a:rPr>
                        <a:t>True</a:t>
                      </a:r>
                      <a:r>
                        <a:rPr lang="en-US" sz="2000" dirty="0">
                          <a:effectLst/>
                          <a:latin typeface="Arial Narrow" panose="020B0606020202030204" pitchFamily="34" charset="0"/>
                        </a:rPr>
                        <a:t> if string contains only digits and </a:t>
                      </a:r>
                      <a:r>
                        <a:rPr lang="en-US" sz="2000" kern="1200" dirty="0">
                          <a:solidFill>
                            <a:srgbClr val="CC0000"/>
                          </a:solidFill>
                          <a:effectLst/>
                          <a:latin typeface="Arial Narrow" panose="020B0606020202030204" pitchFamily="34" charset="0"/>
                          <a:ea typeface="+mn-ea"/>
                          <a:cs typeface="+mn-cs"/>
                        </a:rPr>
                        <a:t>False</a:t>
                      </a:r>
                      <a:r>
                        <a:rPr lang="en-US" sz="2000" dirty="0">
                          <a:effectLst/>
                          <a:latin typeface="Arial Narrow" panose="020B0606020202030204" pitchFamily="34" charset="0"/>
                        </a:rPr>
                        <a:t> otherwise</a:t>
                      </a: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b="1" dirty="0" err="1">
                          <a:solidFill>
                            <a:srgbClr val="C00000"/>
                          </a:solidFill>
                          <a:effectLst/>
                          <a:latin typeface="Calibri" panose="020F0502020204030204" pitchFamily="34" charset="0"/>
                          <a:cs typeface="Calibri" panose="020F0502020204030204" pitchFamily="34" charset="0"/>
                        </a:rPr>
                        <a:t>a.isdigit</a:t>
                      </a:r>
                      <a:r>
                        <a:rPr lang="en-US" sz="2000" b="1" dirty="0">
                          <a:solidFill>
                            <a:srgbClr val="C00000"/>
                          </a:solidFill>
                          <a:effectLst/>
                          <a:latin typeface="Calibri" panose="020F0502020204030204" pitchFamily="34" charset="0"/>
                          <a:cs typeface="Calibri" panose="020F0502020204030204" pitchFamily="34" charset="0"/>
                        </a:rPr>
                        <a:t>()  </a:t>
                      </a:r>
                    </a:p>
                    <a:p>
                      <a:r>
                        <a:rPr lang="en-US" sz="2000" b="0" dirty="0">
                          <a:effectLst/>
                          <a:latin typeface="Calibri" panose="020F0502020204030204" pitchFamily="34" charset="0"/>
                          <a:cs typeface="Calibri" panose="020F0502020204030204" pitchFamily="34" charset="0"/>
                        </a:rPr>
                        <a:t>Answer: </a:t>
                      </a:r>
                      <a:r>
                        <a:rPr lang="en-US" sz="2000" b="1" baseline="0" dirty="0">
                          <a:solidFill>
                            <a:srgbClr val="0000FF"/>
                          </a:solidFill>
                          <a:effectLst/>
                          <a:latin typeface="Calibri" panose="020F0502020204030204" pitchFamily="34" charset="0"/>
                          <a:cs typeface="Calibri" panose="020F0502020204030204" pitchFamily="34" charset="0"/>
                        </a:rPr>
                        <a:t>False</a:t>
                      </a:r>
                    </a:p>
                    <a:p>
                      <a:endParaRPr lang="en-US" sz="2000" b="1" baseline="0" dirty="0">
                        <a:solidFill>
                          <a:srgbClr val="0000FF"/>
                        </a:solidFill>
                        <a:effectLst/>
                        <a:latin typeface="Calibri" panose="020F0502020204030204" pitchFamily="34" charset="0"/>
                        <a:cs typeface="Calibri" panose="020F0502020204030204" pitchFamily="34" charset="0"/>
                      </a:endParaRP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3"/>
                  </a:ext>
                </a:extLst>
              </a:tr>
              <a:tr h="1075960">
                <a:tc>
                  <a:txBody>
                    <a:bodyPr/>
                    <a:lstStyle/>
                    <a:p>
                      <a:r>
                        <a:rPr lang="en-US" sz="2000" b="1" dirty="0">
                          <a:solidFill>
                            <a:srgbClr val="C00000"/>
                          </a:solidFill>
                          <a:effectLst/>
                          <a:latin typeface="Calibri" panose="020F0502020204030204" pitchFamily="34" charset="0"/>
                          <a:cs typeface="Calibri" panose="020F0502020204030204" pitchFamily="34" charset="0"/>
                        </a:rPr>
                        <a:t>split()</a:t>
                      </a: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1800" b="0" i="0" kern="1200" dirty="0">
                          <a:solidFill>
                            <a:schemeClr val="tx1"/>
                          </a:solidFill>
                          <a:effectLst/>
                          <a:latin typeface="+mn-lt"/>
                          <a:ea typeface="+mn-ea"/>
                          <a:cs typeface="+mn-cs"/>
                        </a:rPr>
                        <a:t>Splits the string into substrings if it finds instances of the separator</a:t>
                      </a:r>
                      <a:endParaRPr lang="en-US" sz="2000" dirty="0">
                        <a:effectLst/>
                        <a:latin typeface="Arial Narrow" panose="020B0606020202030204" pitchFamily="34" charset="0"/>
                      </a:endParaRP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b="1" dirty="0" err="1">
                          <a:solidFill>
                            <a:srgbClr val="C00000"/>
                          </a:solidFill>
                          <a:effectLst/>
                          <a:latin typeface="Calibri" panose="020F0502020204030204" pitchFamily="34" charset="0"/>
                          <a:cs typeface="Calibri" panose="020F0502020204030204" pitchFamily="34" charset="0"/>
                        </a:rPr>
                        <a:t>a.split</a:t>
                      </a:r>
                      <a:r>
                        <a:rPr lang="en-US" sz="2000" b="1" dirty="0">
                          <a:solidFill>
                            <a:srgbClr val="C00000"/>
                          </a:solidFill>
                          <a:effectLst/>
                          <a:latin typeface="Calibri" panose="020F0502020204030204" pitchFamily="34" charset="0"/>
                          <a:cs typeface="Calibri" panose="020F0502020204030204" pitchFamily="34" charset="0"/>
                        </a:rPr>
                        <a:t>(' ')</a:t>
                      </a:r>
                    </a:p>
                    <a:p>
                      <a:r>
                        <a:rPr lang="en-US" sz="2000" b="0" dirty="0">
                          <a:effectLst/>
                          <a:latin typeface="Calibri" panose="020F0502020204030204" pitchFamily="34" charset="0"/>
                          <a:cs typeface="Calibri" panose="020F0502020204030204" pitchFamily="34" charset="0"/>
                        </a:rPr>
                        <a:t>Answer: </a:t>
                      </a:r>
                      <a:r>
                        <a:rPr lang="en-US" sz="2000" b="1" baseline="0" dirty="0">
                          <a:solidFill>
                            <a:srgbClr val="0000FF"/>
                          </a:solidFill>
                          <a:effectLst/>
                          <a:latin typeface="Calibri" panose="020F0502020204030204" pitchFamily="34" charset="0"/>
                          <a:cs typeface="Calibri" panose="020F0502020204030204" pitchFamily="34" charset="0"/>
                        </a:rPr>
                        <a:t>['Yaya', 'Banana']</a:t>
                      </a:r>
                      <a:endParaRPr lang="en-US" sz="2000" b="1" dirty="0">
                        <a:solidFill>
                          <a:srgbClr val="0000FF"/>
                        </a:solidFill>
                        <a:effectLst/>
                        <a:latin typeface="Calibri" panose="020F0502020204030204" pitchFamily="34" charset="0"/>
                        <a:cs typeface="Calibri" panose="020F0502020204030204" pitchFamily="34" charset="0"/>
                      </a:endParaRPr>
                    </a:p>
                  </a:txBody>
                  <a:tcPr marL="28003" marR="28003" marT="28003" marB="2800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4"/>
                  </a:ext>
                </a:extLst>
              </a:tr>
            </a:tbl>
          </a:graphicData>
        </a:graphic>
      </p:graphicFrame>
      <p:sp>
        <p:nvSpPr>
          <p:cNvPr id="5" name="Rectangle 4">
            <a:extLst>
              <a:ext uri="{FF2B5EF4-FFF2-40B4-BE49-F238E27FC236}">
                <a16:creationId xmlns:a16="http://schemas.microsoft.com/office/drawing/2014/main" id="{F8D4DBC1-2532-4003-BA57-A337CB16EF75}"/>
              </a:ext>
            </a:extLst>
          </p:cNvPr>
          <p:cNvSpPr/>
          <p:nvPr/>
        </p:nvSpPr>
        <p:spPr>
          <a:xfrm>
            <a:off x="7264597" y="1767683"/>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27FFB24-A9D8-4142-BAAF-374DF9D2FBD0}"/>
              </a:ext>
            </a:extLst>
          </p:cNvPr>
          <p:cNvSpPr/>
          <p:nvPr/>
        </p:nvSpPr>
        <p:spPr>
          <a:xfrm>
            <a:off x="7264597" y="2697167"/>
            <a:ext cx="16764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5885E89-755E-47D2-818D-B144B0EEEE41}"/>
              </a:ext>
            </a:extLst>
          </p:cNvPr>
          <p:cNvSpPr/>
          <p:nvPr/>
        </p:nvSpPr>
        <p:spPr>
          <a:xfrm>
            <a:off x="7239000" y="3334634"/>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CB405BC-7046-4387-B3FC-11672C2FD332}"/>
              </a:ext>
            </a:extLst>
          </p:cNvPr>
          <p:cNvSpPr/>
          <p:nvPr/>
        </p:nvSpPr>
        <p:spPr>
          <a:xfrm>
            <a:off x="7219244" y="4378418"/>
            <a:ext cx="1676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E11ADDC-638F-49BC-9297-B621A04952B2}"/>
              </a:ext>
            </a:extLst>
          </p:cNvPr>
          <p:cNvSpPr/>
          <p:nvPr/>
        </p:nvSpPr>
        <p:spPr>
          <a:xfrm>
            <a:off x="7239000" y="5410200"/>
            <a:ext cx="18288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B77B4BD9-92A3-46ED-8474-F7533156D8F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1979565405"/>
      </p:ext>
    </p:extLst>
  </p:cSld>
  <p:clrMapOvr>
    <a:masterClrMapping/>
  </p:clrMapOvr>
  <mc:AlternateContent xmlns:mc="http://schemas.openxmlformats.org/markup-compatibility/2006" xmlns:p14="http://schemas.microsoft.com/office/powerpoint/2010/main">
    <mc:Choice Requires="p14">
      <p:transition spd="slow" p14:dur="900" advTm="73848">
        <p14:warp dir="in"/>
      </p:transition>
    </mc:Choice>
    <mc:Fallback xmlns="">
      <p:transition spd="slow" advTm="738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5"/>
                                        </p:tgtEl>
                                      </p:cBhvr>
                                    </p:animEffect>
                                    <p:set>
                                      <p:cBhvr>
                                        <p:cTn id="11" dur="1" fill="hold">
                                          <p:stCondLst>
                                            <p:cond delay="499"/>
                                          </p:stCondLst>
                                        </p:cTn>
                                        <p:tgtEl>
                                          <p:spTgt spid="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6"/>
                                        </p:tgtEl>
                                      </p:cBhvr>
                                    </p:animEffect>
                                    <p:set>
                                      <p:cBhvr>
                                        <p:cTn id="16" dur="1" fill="hold">
                                          <p:stCondLst>
                                            <p:cond delay="499"/>
                                          </p:stCondLst>
                                        </p:cTn>
                                        <p:tgtEl>
                                          <p:spTgt spid="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500"/>
                                        <p:tgtEl>
                                          <p:spTgt spid="7"/>
                                        </p:tgtEl>
                                      </p:cBhvr>
                                    </p:animEffect>
                                    <p:set>
                                      <p:cBhvr>
                                        <p:cTn id="21" dur="1" fill="hold">
                                          <p:stCondLst>
                                            <p:cond delay="499"/>
                                          </p:stCondLst>
                                        </p:cTn>
                                        <p:tgtEl>
                                          <p:spTgt spid="7"/>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0" nodeType="clickEffect">
                                  <p:stCondLst>
                                    <p:cond delay="0"/>
                                  </p:stCondLst>
                                  <p:childTnLst>
                                    <p:animEffect transition="out" filter="fade">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grpId="0" nodeType="clickEffect">
                                  <p:stCondLst>
                                    <p:cond delay="0"/>
                                  </p:stCondLst>
                                  <p:childTnLst>
                                    <p:animEffect transition="out" filter="fade">
                                      <p:cBhvr>
                                        <p:cTn id="30" dur="500"/>
                                        <p:tgtEl>
                                          <p:spTgt spid="9"/>
                                        </p:tgtEl>
                                      </p:cBhvr>
                                    </p:animEffect>
                                    <p:set>
                                      <p:cBhvr>
                                        <p:cTn id="31"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2" fill="hold" display="0">
                  <p:stCondLst>
                    <p:cond delay="indefinite"/>
                  </p:stCondLst>
                  <p:endCondLst>
                    <p:cond evt="onStopAudio" delay="0">
                      <p:tgtEl>
                        <p:sldTgt/>
                      </p:tgtEl>
                    </p:cond>
                  </p:endCondLst>
                </p:cTn>
                <p:tgtEl>
                  <p:spTgt spid="2"/>
                </p:tgtEl>
              </p:cMediaNode>
            </p:audio>
          </p:childTnLst>
        </p:cTn>
      </p:par>
    </p:tnLst>
    <p:bldLst>
      <p:bldP spid="5" grpId="0" animBg="1"/>
      <p:bldP spid="6" grpId="0" animBg="1"/>
      <p:bldP spid="7" grpId="0" animBg="1"/>
      <p:bldP spid="8" grpId="0" animBg="1"/>
      <p:bldP spid="9"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43.3"/>
</p:tagLst>
</file>

<file path=ppt/tags/tag2.xml><?xml version="1.0" encoding="utf-8"?>
<p:tagLst xmlns:a="http://schemas.openxmlformats.org/drawingml/2006/main" xmlns:r="http://schemas.openxmlformats.org/officeDocument/2006/relationships" xmlns:p="http://schemas.openxmlformats.org/presentationml/2006/main">
  <p:tag name="TIMING" val="|47.4"/>
</p:tagLst>
</file>

<file path=ppt/tags/tag3.xml><?xml version="1.0" encoding="utf-8"?>
<p:tagLst xmlns:a="http://schemas.openxmlformats.org/drawingml/2006/main" xmlns:r="http://schemas.openxmlformats.org/officeDocument/2006/relationships" xmlns:p="http://schemas.openxmlformats.org/presentationml/2006/main">
  <p:tag name="TIMING" val="|11.6|16.1|15.2|15.1"/>
</p:tagLst>
</file>

<file path=ppt/tags/tag4.xml><?xml version="1.0" encoding="utf-8"?>
<p:tagLst xmlns:a="http://schemas.openxmlformats.org/drawingml/2006/main" xmlns:r="http://schemas.openxmlformats.org/officeDocument/2006/relationships" xmlns:p="http://schemas.openxmlformats.org/presentationml/2006/main">
  <p:tag name="TIMING" val="|29.9|24.4|1.1"/>
</p:tagLst>
</file>

<file path=ppt/tags/tag5.xml><?xml version="1.0" encoding="utf-8"?>
<p:tagLst xmlns:a="http://schemas.openxmlformats.org/drawingml/2006/main" xmlns:r="http://schemas.openxmlformats.org/officeDocument/2006/relationships" xmlns:p="http://schemas.openxmlformats.org/presentationml/2006/main">
  <p:tag name="TIMING" val="|20.3|12.3|12.7|19.8"/>
</p:tagLst>
</file>

<file path=ppt/tags/tag6.xml><?xml version="1.0" encoding="utf-8"?>
<p:tagLst xmlns:a="http://schemas.openxmlformats.org/drawingml/2006/main" xmlns:r="http://schemas.openxmlformats.org/officeDocument/2006/relationships" xmlns:p="http://schemas.openxmlformats.org/presentationml/2006/main">
  <p:tag name="TIMING" val="|14.7|12.6|23.6|11|20.9"/>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9552dbef-7a6a-4b43-9b20-c56e2880b8c9" xsi:nil="true"/>
    <lcf76f155ced4ddcb4097134ff3c332f xmlns="ca7cff02-f992-47a1-a703-ade4bd02634a">
      <Terms xmlns="http://schemas.microsoft.com/office/infopath/2007/PartnerControls"/>
    </lcf76f155ced4ddcb4097134ff3c332f>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A5B4D96DB587E42989A6DA86F8D438D" ma:contentTypeVersion="15" ma:contentTypeDescription="Create a new document." ma:contentTypeScope="" ma:versionID="b50e62bb8af338cfa1e56ab6f704d944">
  <xsd:schema xmlns:xsd="http://www.w3.org/2001/XMLSchema" xmlns:xs="http://www.w3.org/2001/XMLSchema" xmlns:p="http://schemas.microsoft.com/office/2006/metadata/properties" xmlns:ns1="http://schemas.microsoft.com/sharepoint/v3" xmlns:ns2="ca7cff02-f992-47a1-a703-ade4bd02634a" xmlns:ns3="9552dbef-7a6a-4b43-9b20-c56e2880b8c9" targetNamespace="http://schemas.microsoft.com/office/2006/metadata/properties" ma:root="true" ma:fieldsID="b7fd74865d684d29b5d05a540b961d35" ns1:_="" ns2:_="" ns3:_="">
    <xsd:import namespace="http://schemas.microsoft.com/sharepoint/v3"/>
    <xsd:import namespace="ca7cff02-f992-47a1-a703-ade4bd02634a"/>
    <xsd:import namespace="9552dbef-7a6a-4b43-9b20-c56e2880b8c9"/>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LengthInSeconds" minOccurs="0"/>
                <xsd:element ref="ns3:SharedWithUsers" minOccurs="0"/>
                <xsd:element ref="ns3:SharedWithDetail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hidden="true" ma:internalName="_ip_UnifiedCompliancePolicyProperties">
      <xsd:simpleType>
        <xsd:restriction base="dms:Note"/>
      </xsd:simpleType>
    </xsd:element>
    <xsd:element name="_ip_UnifiedCompliancePolicyUIAction" ma:index="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a7cff02-f992-47a1-a703-ade4bd02634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LengthInSeconds" ma:index="12"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19677b16-c5f4-496b-b09b-a25880eeb70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552dbef-7a6a-4b43-9b20-c56e2880b8c9"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7374b399-ab63-44db-9bdf-2ccad3a5de9b}" ma:internalName="TaxCatchAll" ma:showField="CatchAllData" ma:web="9552dbef-7a6a-4b43-9b20-c56e2880b8c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D61ADFC-9F71-47F4-B90D-9D7DC4126495}">
  <ds:schemaRefs>
    <ds:schemaRef ds:uri="http://schemas.microsoft.com/office/2006/metadata/properties"/>
    <ds:schemaRef ds:uri="http://schemas.microsoft.com/office/infopath/2007/PartnerControls"/>
    <ds:schemaRef ds:uri="http://schemas.microsoft.com/sharepoint/v3"/>
    <ds:schemaRef ds:uri="9552dbef-7a6a-4b43-9b20-c56e2880b8c9"/>
    <ds:schemaRef ds:uri="ca7cff02-f992-47a1-a703-ade4bd02634a"/>
  </ds:schemaRefs>
</ds:datastoreItem>
</file>

<file path=customXml/itemProps2.xml><?xml version="1.0" encoding="utf-8"?>
<ds:datastoreItem xmlns:ds="http://schemas.openxmlformats.org/officeDocument/2006/customXml" ds:itemID="{E27B4676-5160-4C31-A278-46657A5A18C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a7cff02-f992-47a1-a703-ade4bd02634a"/>
    <ds:schemaRef ds:uri="9552dbef-7a6a-4b43-9b20-c56e2880b8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345913-E513-4FE4-BDC3-FF25D5AF320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6295</TotalTime>
  <Words>2424</Words>
  <Application>Microsoft Office PowerPoint</Application>
  <PresentationFormat>On-screen Show (4:3)</PresentationFormat>
  <Paragraphs>283</Paragraphs>
  <Slides>12</Slides>
  <Notes>12</Notes>
  <HiddenSlides>0</HiddenSlides>
  <MMClips>12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Arial Narrow</vt:lpstr>
      <vt:lpstr>Calibri</vt:lpstr>
      <vt:lpstr>Kristen ITC</vt:lpstr>
      <vt:lpstr>Tahoma</vt:lpstr>
      <vt:lpstr>Wingdings</vt:lpstr>
      <vt:lpstr>Default Design</vt:lpstr>
      <vt:lpstr>PowerPoint Presentation</vt:lpstr>
      <vt:lpstr>Objectives</vt:lpstr>
      <vt:lpstr>Accessing Characters in Strings</vt:lpstr>
      <vt:lpstr>String Slices</vt:lpstr>
      <vt:lpstr>Other String Operators</vt:lpstr>
      <vt:lpstr>Length of a String</vt:lpstr>
      <vt:lpstr>Built-in String Functions</vt:lpstr>
      <vt:lpstr>Built-in String Functions</vt:lpstr>
      <vt:lpstr>Built-in String Functions</vt:lpstr>
      <vt:lpstr>PowerPoint Presentation</vt:lpstr>
      <vt:lpstr>Summary</vt:lpstr>
      <vt:lpstr>Reading Reference</vt:lpstr>
    </vt:vector>
  </TitlesOfParts>
  <Company>Ngee Ann Polytechnic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Joel YANG (NP)</dc:creator>
  <cp:lastModifiedBy>Mui Hoon ONG-QUEK (NP)</cp:lastModifiedBy>
  <cp:revision>502</cp:revision>
  <dcterms:created xsi:type="dcterms:W3CDTF">2010-03-15T07:19:17Z</dcterms:created>
  <dcterms:modified xsi:type="dcterms:W3CDTF">2023-04-25T04:13:24Z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0x010100DA5B4D96DB587E42989A6DA86F8D438D</vt:lpwstr>
  </property>
  <property fmtid="{D5CDD505-2E9C-101B-9397-08002B2CF9AE}" pid="3" name="MSIP_Label_30286cb9-b49f-4646-87a5-340028348160_Enabled">
    <vt:lpwstr>true</vt:lpwstr>
  </property>
  <property fmtid="{D5CDD505-2E9C-101B-9397-08002B2CF9AE}" pid="4" name="MSIP_Label_30286cb9-b49f-4646-87a5-340028348160_SetDate">
    <vt:lpwstr>2023-04-25T04:13:24Z</vt:lpwstr>
  </property>
  <property fmtid="{D5CDD505-2E9C-101B-9397-08002B2CF9AE}" pid="5" name="MSIP_Label_30286cb9-b49f-4646-87a5-340028348160_Method">
    <vt:lpwstr>Standard</vt:lpwstr>
  </property>
  <property fmtid="{D5CDD505-2E9C-101B-9397-08002B2CF9AE}" pid="6" name="MSIP_Label_30286cb9-b49f-4646-87a5-340028348160_Name">
    <vt:lpwstr>30286cb9-b49f-4646-87a5-340028348160</vt:lpwstr>
  </property>
  <property fmtid="{D5CDD505-2E9C-101B-9397-08002B2CF9AE}" pid="7" name="MSIP_Label_30286cb9-b49f-4646-87a5-340028348160_SiteId">
    <vt:lpwstr>cba9e115-3016-4462-a1ab-a565cba0cdf1</vt:lpwstr>
  </property>
  <property fmtid="{D5CDD505-2E9C-101B-9397-08002B2CF9AE}" pid="8" name="MSIP_Label_30286cb9-b49f-4646-87a5-340028348160_ActionId">
    <vt:lpwstr>05c366b3-79d0-46ed-9cdc-ece34cdd5017</vt:lpwstr>
  </property>
  <property fmtid="{D5CDD505-2E9C-101B-9397-08002B2CF9AE}" pid="9" name="MSIP_Label_30286cb9-b49f-4646-87a5-340028348160_ContentBits">
    <vt:lpwstr>1</vt:lpwstr>
  </property>
</Properties>
</file>

<file path=docProps/thumbnail.jpeg>
</file>